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350" r:id="rId3"/>
    <p:sldId id="351" r:id="rId4"/>
    <p:sldId id="330" r:id="rId5"/>
    <p:sldId id="344" r:id="rId6"/>
    <p:sldId id="337" r:id="rId7"/>
    <p:sldId id="320" r:id="rId8"/>
    <p:sldId id="348" r:id="rId9"/>
    <p:sldId id="33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FF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044" autoAdjust="0"/>
    <p:restoredTop sz="94599"/>
  </p:normalViewPr>
  <p:slideViewPr>
    <p:cSldViewPr snapToGrid="0" snapToObjects="1">
      <p:cViewPr>
        <p:scale>
          <a:sx n="65" d="100"/>
          <a:sy n="65" d="100"/>
        </p:scale>
        <p:origin x="-96" y="-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923B-AEF0-0241-B7DC-856FFA326822}" type="datetimeFigureOut">
              <a:rPr lang="en-US" smtClean="0"/>
              <a:t>2/18/17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5051-6945-DA40-BFD3-1673CF3B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923B-AEF0-0241-B7DC-856FFA326822}" type="datetimeFigureOut">
              <a:rPr lang="en-US" smtClean="0"/>
              <a:t>2/18/17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5051-6945-DA40-BFD3-1673CF3B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923B-AEF0-0241-B7DC-856FFA326822}" type="datetimeFigureOut">
              <a:rPr lang="en-US" smtClean="0"/>
              <a:t>2/18/17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5051-6945-DA40-BFD3-1673CF3B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923B-AEF0-0241-B7DC-856FFA326822}" type="datetimeFigureOut">
              <a:rPr lang="en-US" smtClean="0"/>
              <a:t>2/18/17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5051-6945-DA40-BFD3-1673CF3B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923B-AEF0-0241-B7DC-856FFA326822}" type="datetimeFigureOut">
              <a:rPr lang="en-US" smtClean="0"/>
              <a:t>2/18/17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5051-6945-DA40-BFD3-1673CF3B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923B-AEF0-0241-B7DC-856FFA326822}" type="datetimeFigureOut">
              <a:rPr lang="en-US" smtClean="0"/>
              <a:t>2/18/17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5051-6945-DA40-BFD3-1673CF3B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923B-AEF0-0241-B7DC-856FFA326822}" type="datetimeFigureOut">
              <a:rPr lang="en-US" smtClean="0"/>
              <a:t>2/18/17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5051-6945-DA40-BFD3-1673CF3B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923B-AEF0-0241-B7DC-856FFA326822}" type="datetimeFigureOut">
              <a:rPr lang="en-US" smtClean="0"/>
              <a:t>2/18/17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5051-6945-DA40-BFD3-1673CF3B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923B-AEF0-0241-B7DC-856FFA326822}" type="datetimeFigureOut">
              <a:rPr lang="en-US" smtClean="0"/>
              <a:t>2/18/17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5051-6945-DA40-BFD3-1673CF3B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923B-AEF0-0241-B7DC-856FFA326822}" type="datetimeFigureOut">
              <a:rPr lang="en-US" smtClean="0"/>
              <a:t>2/18/17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5051-6945-DA40-BFD3-1673CF3B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923B-AEF0-0241-B7DC-856FFA326822}" type="datetimeFigureOut">
              <a:rPr lang="en-US" smtClean="0"/>
              <a:t>2/18/17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C5051-6945-DA40-BFD3-1673CF3B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9923B-AEF0-0241-B7DC-856FFA326822}" type="datetimeFigureOut">
              <a:rPr lang="en-US" smtClean="0"/>
              <a:t>2/18/17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C5051-6945-DA40-BFD3-1673CF3B1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" y="568325"/>
            <a:ext cx="9042400" cy="1470025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Avenir Black Oblique"/>
                <a:cs typeface="Avenir Black Oblique"/>
              </a:rPr>
              <a:t/>
            </a:r>
            <a:br>
              <a:rPr lang="en-US" sz="6000" dirty="0" smtClean="0">
                <a:latin typeface="Avenir Black Oblique"/>
                <a:cs typeface="Avenir Black Oblique"/>
              </a:rPr>
            </a:br>
            <a:r>
              <a:rPr lang="en-US" sz="6000" dirty="0">
                <a:latin typeface="Avenir Black Oblique"/>
                <a:cs typeface="Avenir Black Oblique"/>
              </a:rPr>
              <a:t/>
            </a:r>
            <a:br>
              <a:rPr lang="en-US" sz="6000" dirty="0">
                <a:latin typeface="Avenir Black Oblique"/>
                <a:cs typeface="Avenir Black Oblique"/>
              </a:rPr>
            </a:br>
            <a:r>
              <a:rPr lang="en-US" sz="4000" b="1" dirty="0" smtClean="0">
                <a:effectLst>
                  <a:glow rad="292100">
                    <a:schemeClr val="bg1">
                      <a:alpha val="75000"/>
                    </a:schemeClr>
                  </a:glow>
                </a:effectLst>
                <a:latin typeface="Avenir Black Oblique"/>
                <a:cs typeface="Avenir Black Oblique"/>
              </a:rPr>
              <a:t>Welcome to </a:t>
            </a:r>
            <a:r>
              <a:rPr lang="en-US" sz="6000" b="1" dirty="0" smtClean="0">
                <a:effectLst>
                  <a:glow rad="292100">
                    <a:schemeClr val="bg1">
                      <a:alpha val="75000"/>
                    </a:schemeClr>
                  </a:glow>
                </a:effectLst>
                <a:latin typeface="Avenir Black Oblique"/>
                <a:cs typeface="Avenir Black Oblique"/>
              </a:rPr>
              <a:t/>
            </a:r>
            <a:br>
              <a:rPr lang="en-US" sz="6000" b="1" dirty="0" smtClean="0">
                <a:effectLst>
                  <a:glow rad="292100">
                    <a:schemeClr val="bg1">
                      <a:alpha val="75000"/>
                    </a:schemeClr>
                  </a:glow>
                </a:effectLst>
                <a:latin typeface="Avenir Black Oblique"/>
                <a:cs typeface="Avenir Black Oblique"/>
              </a:rPr>
            </a:br>
            <a:r>
              <a:rPr lang="en-US" sz="6000" b="1" dirty="0" smtClean="0">
                <a:solidFill>
                  <a:srgbClr val="FFFFFF"/>
                </a:solidFill>
                <a:effectLst>
                  <a:glow rad="292100">
                    <a:schemeClr val="bg1">
                      <a:alpha val="75000"/>
                    </a:schemeClr>
                  </a:glow>
                </a:effectLst>
                <a:latin typeface="Avenir Black Oblique"/>
                <a:cs typeface="Avenir Black Oblique"/>
              </a:rPr>
              <a:t>Fairview Baptist Temple</a:t>
            </a:r>
            <a:endParaRPr lang="en-US" sz="6000" b="1" dirty="0">
              <a:solidFill>
                <a:srgbClr val="FFFFFF"/>
              </a:solidFill>
              <a:effectLst>
                <a:glow rad="292100">
                  <a:schemeClr val="bg1">
                    <a:alpha val="75000"/>
                  </a:schemeClr>
                </a:glow>
              </a:effectLst>
              <a:latin typeface="Avenir Black Oblique"/>
              <a:cs typeface="Avenir Black Oblique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559300"/>
            <a:ext cx="7353300" cy="1752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February </a:t>
            </a:r>
            <a:r>
              <a:rPr lang="en-US" sz="54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19, </a:t>
            </a:r>
            <a:r>
              <a:rPr lang="en-US" sz="54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2017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9500" y="2235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93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10000">
        <p14:flash/>
      </p:transition>
    </mc:Choice>
    <mc:Fallback xmlns="">
      <p:transition xmlns:p14="http://schemas.microsoft.com/office/powerpoint/2010/main" spd="slow" advClick="0" advTm="10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967" y="1609451"/>
            <a:ext cx="8836444" cy="42799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 smtClean="0">
              <a:ln>
                <a:solidFill>
                  <a:schemeClr val="bg1"/>
                </a:solidFill>
              </a:ln>
              <a:solidFill>
                <a:srgbClr val="000000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lack"/>
              <a:cs typeface="Avenir Black"/>
            </a:endParaRPr>
          </a:p>
          <a:p>
            <a:pPr algn="ctr"/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Stephen Holcomb </a:t>
            </a: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- Devotional Leader</a:t>
            </a:r>
          </a:p>
          <a:p>
            <a:pPr algn="ctr"/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Benny Fitzwater - Sword Club</a:t>
            </a:r>
          </a:p>
          <a:p>
            <a:pPr algn="ctr"/>
            <a:r>
              <a:rPr lang="en-US" b="1" dirty="0" err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Jasmin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 Sharp – </a:t>
            </a: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Wee Worship</a:t>
            </a:r>
          </a:p>
          <a:p>
            <a:pPr algn="ctr"/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Beth Hubbard </a:t>
            </a: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– Nursery Sunday AM  </a:t>
            </a:r>
          </a:p>
          <a:p>
            <a:pPr algn="ctr"/>
            <a:r>
              <a:rPr lang="en-US" b="1" dirty="0" err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Jasmin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/</a:t>
            </a:r>
            <a:r>
              <a:rPr lang="en-US" b="1" dirty="0" err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Janell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 Moore </a:t>
            </a: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– Nursery Sunday PM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Joyce Legg – Wednesday Night</a:t>
            </a:r>
            <a:endParaRPr lang="en-US" sz="2800" dirty="0">
              <a:ln>
                <a:solidFill>
                  <a:schemeClr val="bg1"/>
                </a:solidFill>
              </a:ln>
              <a:solidFill>
                <a:srgbClr val="000000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lack"/>
              <a:cs typeface="Avenir Black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7285" y="1116282"/>
            <a:ext cx="8238350" cy="96783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b="1" dirty="0" smtClean="0">
              <a:solidFill>
                <a:schemeClr val="tx1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lack"/>
              <a:cs typeface="Avenir Black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Workers for Week of February </a:t>
            </a:r>
            <a:r>
              <a:rPr lang="en-US" b="1" dirty="0" smtClean="0">
                <a:solidFill>
                  <a:schemeClr val="tx1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19</a:t>
            </a:r>
            <a:endParaRPr lang="en-US" sz="4400" b="1" dirty="0">
              <a:solidFill>
                <a:schemeClr val="tx1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lack"/>
              <a:cs typeface="Avenir Black"/>
            </a:endParaRPr>
          </a:p>
        </p:txBody>
      </p:sp>
    </p:spTree>
    <p:extLst>
      <p:ext uri="{BB962C8B-B14F-4D97-AF65-F5344CB8AC3E}">
        <p14:creationId xmlns:p14="http://schemas.microsoft.com/office/powerpoint/2010/main" val="409116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2000">
        <p:split orient="vert"/>
      </p:transition>
    </mc:Choice>
    <mc:Fallback xmlns="">
      <p:transition xmlns:p14="http://schemas.microsoft.com/office/powerpoint/2010/main" spd="slow" advClick="0" advTm="12000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967" y="1609451"/>
            <a:ext cx="8836444" cy="42799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 smtClean="0">
              <a:ln>
                <a:solidFill>
                  <a:schemeClr val="bg1"/>
                </a:solidFill>
              </a:ln>
              <a:solidFill>
                <a:srgbClr val="000000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lack"/>
              <a:cs typeface="Avenir Black"/>
            </a:endParaRPr>
          </a:p>
          <a:p>
            <a:pPr algn="ctr"/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Robbie King </a:t>
            </a: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- </a:t>
            </a: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Devotional Leader</a:t>
            </a:r>
          </a:p>
          <a:p>
            <a:pPr algn="ctr"/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Curt Moore - 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Sword Club</a:t>
            </a:r>
          </a:p>
          <a:p>
            <a:pPr algn="ctr"/>
            <a:r>
              <a:rPr lang="en-US" b="1" dirty="0" err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Bre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 Mullins/Donna Nicholas – </a:t>
            </a: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Wee Worship</a:t>
            </a:r>
          </a:p>
          <a:p>
            <a:pPr algn="ctr"/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Deana Carte </a:t>
            </a: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– </a:t>
            </a: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Nursery Sunday AM  </a:t>
            </a:r>
          </a:p>
          <a:p>
            <a:pPr algn="ctr"/>
            <a:r>
              <a:rPr lang="en-US" b="1" dirty="0" err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Karis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 Wiley </a:t>
            </a: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– </a:t>
            </a:r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Nursery Sunday PM</a:t>
            </a:r>
          </a:p>
          <a:p>
            <a:pPr algn="ctr"/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Andrea Payton – </a:t>
            </a:r>
            <a:r>
              <a:rPr lang="en-US" sz="2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Wednesday Night</a:t>
            </a:r>
            <a:endParaRPr lang="en-US" sz="2800" dirty="0">
              <a:ln>
                <a:solidFill>
                  <a:schemeClr val="bg1"/>
                </a:solidFill>
              </a:ln>
              <a:solidFill>
                <a:srgbClr val="000000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lack"/>
              <a:cs typeface="Avenir Black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7285" y="1116282"/>
            <a:ext cx="8238350" cy="96783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b="1" dirty="0" smtClean="0">
              <a:solidFill>
                <a:schemeClr val="tx1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lack"/>
              <a:cs typeface="Avenir Black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Workers for Week of February </a:t>
            </a:r>
            <a:r>
              <a:rPr lang="en-US" b="1" dirty="0" smtClean="0">
                <a:solidFill>
                  <a:schemeClr val="tx1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26</a:t>
            </a:r>
            <a:endParaRPr lang="en-US" sz="4400" b="1" dirty="0">
              <a:solidFill>
                <a:schemeClr val="tx1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lack"/>
              <a:cs typeface="Avenir Black"/>
            </a:endParaRPr>
          </a:p>
        </p:txBody>
      </p:sp>
    </p:spTree>
    <p:extLst>
      <p:ext uri="{BB962C8B-B14F-4D97-AF65-F5344CB8AC3E}">
        <p14:creationId xmlns:p14="http://schemas.microsoft.com/office/powerpoint/2010/main" val="290126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2000">
        <p:split orient="vert"/>
      </p:transition>
    </mc:Choice>
    <mc:Fallback xmlns="">
      <p:transition xmlns:p14="http://schemas.microsoft.com/office/powerpoint/2010/main" spd="slow" advClick="0" advTm="12000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967" y="1093883"/>
            <a:ext cx="8836444" cy="4942987"/>
          </a:xfrm>
          <a:effectLst>
            <a:softEdge rad="241300"/>
          </a:effectLst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Business </a:t>
            </a:r>
            <a:r>
              <a:rPr lang="en-US" sz="4800" b="1" i="1" dirty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Meeting </a:t>
            </a:r>
            <a:r>
              <a:rPr lang="en-US" sz="48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Sunday Night</a:t>
            </a:r>
          </a:p>
          <a:p>
            <a:pPr marL="0" indent="0" algn="ctr">
              <a:buNone/>
            </a:pPr>
            <a:r>
              <a:rPr lang="en-US" sz="44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Sports and Sportsmen’s Banquet</a:t>
            </a:r>
          </a:p>
          <a:p>
            <a:pPr marL="0" indent="0" algn="ctr">
              <a:buNone/>
            </a:pPr>
            <a:r>
              <a:rPr lang="en-US" sz="44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Saturday 5PM</a:t>
            </a:r>
            <a:endParaRPr lang="en-US" sz="4400" b="1" i="1" dirty="0" smtClean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glow rad="228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venir Black"/>
              <a:cs typeface="Avenir Black"/>
            </a:endParaRPr>
          </a:p>
          <a:p>
            <a:pPr marL="0" indent="0" algn="ctr">
              <a:buNone/>
            </a:pPr>
            <a:endParaRPr lang="en-US" sz="4400" b="1" i="1" dirty="0" smtClean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glow rad="228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venir Black"/>
              <a:cs typeface="Avenir Black"/>
            </a:endParaRPr>
          </a:p>
          <a:p>
            <a:pPr marL="0" indent="0" algn="ctr">
              <a:buNone/>
            </a:pPr>
            <a:endParaRPr lang="en-US" sz="4000" b="1" i="1" dirty="0" smtClean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glow rad="228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venir Black"/>
              <a:cs typeface="Avenir Black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71014" y="86971"/>
            <a:ext cx="8238350" cy="96783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Announcements</a:t>
            </a:r>
            <a:endParaRPr lang="en-US" sz="4400" b="1" dirty="0">
              <a:solidFill>
                <a:schemeClr val="tx1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lack"/>
              <a:cs typeface="Avenir Black"/>
            </a:endParaRPr>
          </a:p>
        </p:txBody>
      </p:sp>
    </p:spTree>
    <p:extLst>
      <p:ext uri="{BB962C8B-B14F-4D97-AF65-F5344CB8AC3E}">
        <p14:creationId xmlns:p14="http://schemas.microsoft.com/office/powerpoint/2010/main" val="161056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2000">
        <p:split orient="vert"/>
      </p:transition>
    </mc:Choice>
    <mc:Fallback xmlns="">
      <p:transition spd="slow" advClick="0" advTm="12000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967" y="859690"/>
            <a:ext cx="8836444" cy="5763848"/>
          </a:xfrm>
          <a:effectLst>
            <a:softEdge rad="241300"/>
          </a:effectLst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sz="4000" b="1" i="1" dirty="0" smtClean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glow rad="228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venir Black"/>
              <a:cs typeface="Avenir Black"/>
            </a:endParaRPr>
          </a:p>
          <a:p>
            <a:pPr marL="0" indent="0" algn="ctr">
              <a:buNone/>
            </a:pPr>
            <a:r>
              <a:rPr lang="en-US" sz="40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2/25  Sports/Sportsmen’s Banquet</a:t>
            </a:r>
          </a:p>
          <a:p>
            <a:pPr marL="0" indent="0" algn="ctr">
              <a:buNone/>
            </a:pPr>
            <a:r>
              <a:rPr lang="en-US" sz="40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3/25  Iron Works Men’s Conference</a:t>
            </a:r>
          </a:p>
          <a:p>
            <a:pPr marL="0" indent="0" algn="ctr">
              <a:buNone/>
            </a:pPr>
            <a:r>
              <a:rPr lang="en-US" sz="40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APRIL IS KIDS’ MONTH</a:t>
            </a:r>
          </a:p>
          <a:p>
            <a:pPr marL="0" indent="0" algn="ctr">
              <a:buNone/>
            </a:pPr>
            <a:r>
              <a:rPr lang="en-US" sz="4000" b="1" i="1" dirty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4</a:t>
            </a:r>
            <a:r>
              <a:rPr lang="en-US" sz="40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/29  Mother/Daughter Banquet</a:t>
            </a:r>
          </a:p>
          <a:p>
            <a:pPr marL="0" indent="0" algn="ctr">
              <a:buNone/>
            </a:pPr>
            <a:r>
              <a:rPr lang="en-US" sz="40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5/5-7  Couples’ Retreat</a:t>
            </a:r>
          </a:p>
          <a:p>
            <a:pPr marL="0" indent="0" algn="ctr">
              <a:buNone/>
            </a:pPr>
            <a:r>
              <a:rPr lang="en-US" sz="40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5/21-23  Crusade with Bruce Frye</a:t>
            </a:r>
          </a:p>
          <a:p>
            <a:pPr marL="0" indent="0" algn="ctr">
              <a:buNone/>
            </a:pPr>
            <a:r>
              <a:rPr lang="en-US" sz="40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July 10-14  Junior Camp</a:t>
            </a:r>
          </a:p>
          <a:p>
            <a:pPr marL="0" indent="0" algn="ctr">
              <a:buNone/>
            </a:pPr>
            <a:r>
              <a:rPr lang="en-US" sz="40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July 17-22  Teen Camp</a:t>
            </a:r>
          </a:p>
          <a:p>
            <a:pPr marL="0" indent="0" algn="ctr">
              <a:buNone/>
            </a:pPr>
            <a:endParaRPr lang="en-US" sz="4000" b="1" i="1" dirty="0" smtClean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glow rad="228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venir Black"/>
              <a:cs typeface="Avenir Black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1967" y="67433"/>
            <a:ext cx="8836443" cy="96783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Avenir Black"/>
                <a:cs typeface="Avenir Black"/>
              </a:rPr>
              <a:t>2017 Dates of Importance</a:t>
            </a:r>
            <a:endParaRPr lang="en-US" sz="4400" b="1" dirty="0">
              <a:solidFill>
                <a:schemeClr val="tx1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Avenir Black"/>
              <a:cs typeface="Avenir Black"/>
            </a:endParaRPr>
          </a:p>
        </p:txBody>
      </p:sp>
    </p:spTree>
    <p:extLst>
      <p:ext uri="{BB962C8B-B14F-4D97-AF65-F5344CB8AC3E}">
        <p14:creationId xmlns:p14="http://schemas.microsoft.com/office/powerpoint/2010/main" val="414166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2000">
        <p:split orient="vert"/>
      </p:transition>
    </mc:Choice>
    <mc:Fallback xmlns="">
      <p:transition spd="slow" advClick="0" advTm="12000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967" y="1543537"/>
            <a:ext cx="8836444" cy="4942987"/>
          </a:xfrm>
          <a:effectLst>
            <a:softEdge rad="241300"/>
          </a:effectLst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4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Substitute </a:t>
            </a:r>
            <a:r>
              <a:rPr lang="en-US" sz="3400" b="1" i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van </a:t>
            </a:r>
            <a:r>
              <a:rPr lang="en-US" sz="3400" b="1" i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drivers</a:t>
            </a:r>
            <a:endParaRPr lang="en-US" sz="3400" b="1" i="1" dirty="0" smtClean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glow rad="228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venir Black"/>
              <a:cs typeface="Avenir Black"/>
            </a:endParaRPr>
          </a:p>
          <a:p>
            <a:pPr marL="0" indent="0" algn="ctr">
              <a:buNone/>
            </a:pPr>
            <a:r>
              <a:rPr lang="en-US" sz="34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Wednesday night kids’ class assistant</a:t>
            </a:r>
          </a:p>
          <a:p>
            <a:pPr marL="0" indent="0" algn="ctr">
              <a:buNone/>
            </a:pPr>
            <a:r>
              <a:rPr lang="en-US" sz="3400" b="1" i="1" dirty="0" err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Kidz</a:t>
            </a:r>
            <a:r>
              <a:rPr lang="en-US" sz="34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 Club Teacher Rotation (RU)</a:t>
            </a:r>
          </a:p>
          <a:p>
            <a:pPr marL="0" indent="0" algn="ctr">
              <a:buNone/>
            </a:pPr>
            <a:r>
              <a:rPr lang="en-US" sz="34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18 Month Project </a:t>
            </a:r>
          </a:p>
          <a:p>
            <a:pPr marL="0" indent="0" algn="ctr">
              <a:buNone/>
            </a:pPr>
            <a:r>
              <a:rPr lang="en-US" sz="3400" b="1" i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Nursery Workers</a:t>
            </a:r>
          </a:p>
          <a:p>
            <a:pPr marL="0" indent="0" algn="ctr">
              <a:buNone/>
            </a:pPr>
            <a:endParaRPr lang="en-US" sz="3400" b="1" i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glow rad="2286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venir Black"/>
              <a:cs typeface="Avenir Black"/>
            </a:endParaRPr>
          </a:p>
          <a:p>
            <a:pPr marL="0" indent="0" algn="ctr">
              <a:buNone/>
            </a:pPr>
            <a:r>
              <a:rPr lang="en-US" sz="34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Please see Pastor Wiley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71014" y="86971"/>
            <a:ext cx="8238350" cy="96783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i="1" u="sng" dirty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venir Black"/>
                <a:cs typeface="Avenir Black"/>
              </a:rPr>
              <a:t>Ministry Opportunities:</a:t>
            </a:r>
          </a:p>
        </p:txBody>
      </p:sp>
    </p:spTree>
    <p:extLst>
      <p:ext uri="{BB962C8B-B14F-4D97-AF65-F5344CB8AC3E}">
        <p14:creationId xmlns:p14="http://schemas.microsoft.com/office/powerpoint/2010/main" val="409827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2000">
        <p:split orient="vert"/>
      </p:transition>
    </mc:Choice>
    <mc:Fallback xmlns="">
      <p:transition spd="slow" advClick="0" advTm="12000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967" y="206477"/>
            <a:ext cx="8836444" cy="6280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i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lack"/>
                <a:cs typeface="Avenir Black"/>
              </a:rPr>
              <a:t>P L E A S E   P R A Y   &amp;  P A R T I C I P A T E</a:t>
            </a:r>
          </a:p>
          <a:p>
            <a:pPr marL="0" indent="0"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  <a:cs typeface="Avenir Black"/>
              </a:rPr>
              <a:t>The    </a:t>
            </a:r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  <a:cs typeface="Avenir Black"/>
              </a:rPr>
              <a:t>18    MONTH </a:t>
            </a:r>
            <a:r>
              <a:rPr lang="en-US" sz="4800" b="1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  <a:cs typeface="Avenir Black"/>
              </a:rPr>
              <a:t> </a:t>
            </a:r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  <a:cs typeface="Avenir Black"/>
              </a:rPr>
              <a:t>  PROJECT</a:t>
            </a:r>
          </a:p>
          <a:p>
            <a:pPr marL="0" indent="0" algn="ctr">
              <a:buNone/>
            </a:pPr>
            <a:r>
              <a:rPr lang="en-US" b="1" i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lack"/>
                <a:cs typeface="Avenir Black"/>
              </a:rPr>
              <a:t>October   2016  -  April   2018</a:t>
            </a:r>
          </a:p>
          <a:p>
            <a:pPr marL="0" indent="0" algn="ctr">
              <a:buNone/>
            </a:pPr>
            <a:r>
              <a:rPr lang="en-US" b="1" i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lack"/>
                <a:cs typeface="Avenir Black"/>
              </a:rPr>
              <a:t>Reaching our Jerusalem and Judaea </a:t>
            </a:r>
          </a:p>
          <a:p>
            <a:pPr marL="0" indent="0" algn="ctr">
              <a:buNone/>
            </a:pPr>
            <a:endParaRPr lang="en-US" b="1" i="1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Black"/>
              <a:cs typeface="Avenir Black"/>
            </a:endParaRPr>
          </a:p>
          <a:p>
            <a:pPr marL="0" indent="0"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lack"/>
                <a:cs typeface="Avenir Black"/>
              </a:rPr>
              <a:t>Giving the gospel to 10,000 in 18 months.</a:t>
            </a:r>
          </a:p>
          <a:p>
            <a:pPr marL="0" indent="0"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lack"/>
                <a:cs typeface="Avenir Black"/>
              </a:rPr>
              <a:t>60 homes a week.  </a:t>
            </a:r>
          </a:p>
          <a:p>
            <a:pPr marL="0" indent="0" algn="ctr"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lack"/>
                <a:cs typeface="Avenir Black"/>
              </a:rPr>
              <a:t>78 weeks.  </a:t>
            </a:r>
          </a:p>
          <a:p>
            <a:pPr marL="0" indent="0" algn="ctr">
              <a:buNone/>
            </a:pPr>
            <a:r>
              <a:rPr lang="en-US" b="1" i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Black"/>
                <a:cs typeface="Avenir Black"/>
              </a:rPr>
              <a:t>Over 700 homes completed already!  </a:t>
            </a:r>
          </a:p>
        </p:txBody>
      </p:sp>
    </p:spTree>
    <p:extLst>
      <p:ext uri="{BB962C8B-B14F-4D97-AF65-F5344CB8AC3E}">
        <p14:creationId xmlns:p14="http://schemas.microsoft.com/office/powerpoint/2010/main" val="105217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8000">
        <p:split orient="vert"/>
      </p:transition>
    </mc:Choice>
    <mc:Fallback xmlns="">
      <p:transition spd="slow" advClick="0" advTm="8000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H big hous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2435" y="439197"/>
            <a:ext cx="8795332" cy="830997"/>
          </a:xfrm>
          <a:prstGeom prst="rect">
            <a:avLst/>
          </a:prstGeom>
          <a:noFill/>
          <a:effectLst>
            <a:glow rad="419100">
              <a:schemeClr val="tx1">
                <a:alpha val="75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glow rad="533400">
                    <a:schemeClr val="bg1">
                      <a:alpha val="96000"/>
                    </a:schemeClr>
                  </a:glow>
                  <a:outerShdw blurRad="25500" dist="23000" dir="9360000" algn="tl">
                    <a:srgbClr val="000000">
                      <a:alpha val="50000"/>
                    </a:srgbClr>
                  </a:outerShdw>
                </a:effectLst>
                <a:latin typeface="Charter Black"/>
                <a:cs typeface="Charter Black"/>
              </a:rPr>
              <a:t>COUPLES RETREAT 2017</a:t>
            </a:r>
            <a:endParaRPr lang="en-US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glow rad="533400">
                  <a:schemeClr val="bg1">
                    <a:alpha val="96000"/>
                  </a:schemeClr>
                </a:glow>
                <a:outerShdw blurRad="25500" dist="23000" dir="9360000" algn="tl">
                  <a:srgbClr val="000000">
                    <a:alpha val="50000"/>
                  </a:srgbClr>
                </a:outerShdw>
              </a:effectLst>
              <a:latin typeface="Charter Black"/>
              <a:cs typeface="Charter Blac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435" y="5126007"/>
            <a:ext cx="87953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glow rad="469900">
                    <a:schemeClr val="bg1">
                      <a:alpha val="85000"/>
                    </a:schemeClr>
                  </a:glow>
                  <a:outerShdw blurRad="25500" dist="23000" dir="9360000" algn="tl">
                    <a:srgbClr val="000000">
                      <a:alpha val="50000"/>
                    </a:srgbClr>
                  </a:outerShdw>
                </a:effectLst>
                <a:latin typeface="Charter Black"/>
                <a:cs typeface="Charter Black"/>
              </a:rPr>
              <a:t>May 5-7, 2017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glow rad="469900">
                    <a:schemeClr val="bg1">
                      <a:alpha val="85000"/>
                    </a:schemeClr>
                  </a:glow>
                  <a:outerShdw blurRad="25500" dist="23000" dir="9360000" algn="tl">
                    <a:srgbClr val="000000">
                      <a:alpha val="50000"/>
                    </a:srgbClr>
                  </a:outerShdw>
                </a:effectLst>
                <a:latin typeface="Charter Black"/>
                <a:cs typeface="Charter Black"/>
              </a:rPr>
              <a:t>Sign Up in Foyer</a:t>
            </a:r>
            <a:endParaRPr lang="en-US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glow rad="469900">
                  <a:schemeClr val="bg1">
                    <a:alpha val="85000"/>
                  </a:schemeClr>
                </a:glow>
                <a:outerShdw blurRad="25500" dist="23000" dir="9360000" algn="tl">
                  <a:srgbClr val="000000">
                    <a:alpha val="50000"/>
                  </a:srgbClr>
                </a:outerShdw>
              </a:effectLst>
              <a:latin typeface="Charter Black"/>
              <a:cs typeface="Charter Black"/>
            </a:endParaRPr>
          </a:p>
        </p:txBody>
      </p:sp>
    </p:spTree>
    <p:extLst>
      <p:ext uri="{BB962C8B-B14F-4D97-AF65-F5344CB8AC3E}">
        <p14:creationId xmlns:p14="http://schemas.microsoft.com/office/powerpoint/2010/main" val="34914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/>
    </mc:Choice>
    <mc:Fallback xmlns="">
      <p:transition xmlns:p14="http://schemas.microsoft.com/office/powerpoint/2010/main" spd="slow" advClick="0" advTm="8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9846"/>
            <a:ext cx="8229600" cy="18952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1500" b="1" dirty="0" smtClean="0">
                <a:latin typeface="Baskerville Old Face"/>
                <a:cs typeface="Baskerville Old Face"/>
              </a:rPr>
              <a:t>r  e  n  e  w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12615" y="1795585"/>
            <a:ext cx="8526585" cy="78544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7200" b="1" dirty="0" smtClean="0">
                <a:latin typeface="Baskerville Old Face"/>
                <a:cs typeface="Baskerville Old Face"/>
              </a:rPr>
              <a:t>         2      0       1      7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3505198"/>
            <a:ext cx="8229600" cy="2434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i="1" dirty="0" smtClean="0">
                <a:latin typeface="Baskerville Old Face"/>
                <a:cs typeface="Baskerville Old Face"/>
              </a:rPr>
              <a:t>“For </a:t>
            </a:r>
            <a:r>
              <a:rPr lang="en-US" sz="4000" i="1" dirty="0">
                <a:latin typeface="Baskerville Old Face"/>
                <a:cs typeface="Baskerville Old Face"/>
              </a:rPr>
              <a:t>which cause </a:t>
            </a:r>
            <a:r>
              <a:rPr lang="en-US" sz="4000" b="1" dirty="0">
                <a:latin typeface="Baskerville Old Face"/>
                <a:cs typeface="Baskerville Old Face"/>
              </a:rPr>
              <a:t>we faint not</a:t>
            </a:r>
            <a:r>
              <a:rPr lang="en-US" sz="4000" i="1" dirty="0">
                <a:latin typeface="Baskerville Old Face"/>
                <a:cs typeface="Baskerville Old Face"/>
              </a:rPr>
              <a:t>; but though our outward man perish, yet </a:t>
            </a:r>
            <a:r>
              <a:rPr lang="en-US" sz="4000" b="1" i="1" dirty="0">
                <a:latin typeface="Baskerville Old Face"/>
                <a:cs typeface="Baskerville Old Face"/>
              </a:rPr>
              <a:t>the inward man </a:t>
            </a:r>
            <a:r>
              <a:rPr lang="en-US" sz="4000" i="1" dirty="0">
                <a:latin typeface="Baskerville Old Face"/>
                <a:cs typeface="Baskerville Old Face"/>
              </a:rPr>
              <a:t>is </a:t>
            </a:r>
            <a:r>
              <a:rPr lang="en-US" sz="4000" u="sng" dirty="0">
                <a:latin typeface="Baskerville Old Face"/>
                <a:cs typeface="Baskerville Old Face"/>
              </a:rPr>
              <a:t>renewed</a:t>
            </a:r>
            <a:r>
              <a:rPr lang="en-US" sz="4000" i="1" dirty="0">
                <a:latin typeface="Baskerville Old Face"/>
                <a:cs typeface="Baskerville Old Face"/>
              </a:rPr>
              <a:t> day by day</a:t>
            </a:r>
            <a:r>
              <a:rPr lang="en-US" sz="4000" i="1" dirty="0" smtClean="0">
                <a:latin typeface="Baskerville Old Face"/>
                <a:cs typeface="Baskerville Old Face"/>
              </a:rPr>
              <a:t>.”</a:t>
            </a:r>
          </a:p>
          <a:p>
            <a:pPr marL="0" indent="0" algn="ctr">
              <a:buNone/>
            </a:pPr>
            <a:r>
              <a:rPr lang="en-US" sz="4000" i="1" dirty="0" smtClean="0">
                <a:latin typeface="Baskerville Old Face"/>
                <a:cs typeface="Baskerville Old Face"/>
              </a:rPr>
              <a:t>II Corinthians 4:16</a:t>
            </a:r>
          </a:p>
        </p:txBody>
      </p:sp>
    </p:spTree>
    <p:extLst>
      <p:ext uri="{BB962C8B-B14F-4D97-AF65-F5344CB8AC3E}">
        <p14:creationId xmlns:p14="http://schemas.microsoft.com/office/powerpoint/2010/main" val="394127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4000"/>
    </mc:Choice>
    <mc:Fallback xmlns="">
      <p:transition xmlns:p14="http://schemas.microsoft.com/office/powerpoint/2010/main" spd="slow" advClick="0" advTm="1400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4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8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8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8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4318</TotalTime>
  <Words>296</Words>
  <Application>Microsoft Macintosh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Black</vt:lpstr>
      <vt:lpstr>  Welcome to  Fairview Baptist Temple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Fairview Baptist Temple</dc:title>
  <dc:creator>Admin</dc:creator>
  <cp:lastModifiedBy>Rebekah Wiley</cp:lastModifiedBy>
  <cp:revision>339</cp:revision>
  <cp:lastPrinted>2016-01-10T02:40:04Z</cp:lastPrinted>
  <dcterms:created xsi:type="dcterms:W3CDTF">2015-11-18T21:52:17Z</dcterms:created>
  <dcterms:modified xsi:type="dcterms:W3CDTF">2017-02-19T03:53:14Z</dcterms:modified>
</cp:coreProperties>
</file>