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333" autoAdjust="0"/>
  </p:normalViewPr>
  <p:slideViewPr>
    <p:cSldViewPr>
      <p:cViewPr varScale="1">
        <p:scale>
          <a:sx n="63" d="100"/>
          <a:sy n="63" d="100"/>
        </p:scale>
        <p:origin x="-1362" y="-108"/>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45E439-2C8A-4FB6-B28B-587BF980B42A}" type="datetimeFigureOut">
              <a:rPr lang="en-US" smtClean="0"/>
              <a:pPr/>
              <a:t>9/24/2012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34443-01B0-4B80-B782-22E6B187B0CD}" type="slidenum">
              <a:rPr lang="en-US" smtClean="0"/>
              <a:pPr/>
              <a:t>‹#›</a:t>
            </a:fld>
            <a:endParaRPr lang="en-US"/>
          </a:p>
        </p:txBody>
      </p:sp>
    </p:spTree>
    <p:extLst>
      <p:ext uri="{BB962C8B-B14F-4D97-AF65-F5344CB8AC3E}">
        <p14:creationId xmlns:p14="http://schemas.microsoft.com/office/powerpoint/2010/main" val="3385053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034443-01B0-4B80-B782-22E6B187B0CD}"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034443-01B0-4B80-B782-22E6B187B0CD}"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F54122-86A0-4045-A3D3-B5EFC1C02E63}"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54122-86A0-4045-A3D3-B5EFC1C02E63}"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54122-86A0-4045-A3D3-B5EFC1C02E63}"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54122-86A0-4045-A3D3-B5EFC1C02E63}"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54122-86A0-4045-A3D3-B5EFC1C02E63}" type="datetimeFigureOut">
              <a:rPr lang="en-US" smtClean="0"/>
              <a:pPr/>
              <a:t>9/24/2012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F54122-86A0-4045-A3D3-B5EFC1C02E63}" type="datetimeFigureOut">
              <a:rPr lang="en-US" smtClean="0"/>
              <a:pPr/>
              <a:t>9/24/2012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F54122-86A0-4045-A3D3-B5EFC1C02E63}" type="datetimeFigureOut">
              <a:rPr lang="en-US" smtClean="0"/>
              <a:pPr/>
              <a:t>9/24/2012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F54122-86A0-4045-A3D3-B5EFC1C02E63}" type="datetimeFigureOut">
              <a:rPr lang="en-US" smtClean="0"/>
              <a:pPr/>
              <a:t>9/24/2012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54122-86A0-4045-A3D3-B5EFC1C02E63}" type="datetimeFigureOut">
              <a:rPr lang="en-US" smtClean="0"/>
              <a:pPr/>
              <a:t>9/24/2012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54122-86A0-4045-A3D3-B5EFC1C02E63}" type="datetimeFigureOut">
              <a:rPr lang="en-US" smtClean="0"/>
              <a:pPr/>
              <a:t>9/24/2012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54122-86A0-4045-A3D3-B5EFC1C02E63}" type="datetimeFigureOut">
              <a:rPr lang="en-US" smtClean="0"/>
              <a:pPr/>
              <a:t>9/24/2012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5DAA0-DB4A-41F8-837A-E9CE265A9E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54122-86A0-4045-A3D3-B5EFC1C02E63}" type="datetimeFigureOut">
              <a:rPr lang="en-US" smtClean="0"/>
              <a:pPr/>
              <a:t>9/24/2012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5DAA0-DB4A-41F8-837A-E9CE265A9E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toryit.com/flashes/maps/creationsmap.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imgres?imgurl=http://www.clarifyingchristianity.com/images/polystrate_big.gif&amp;imgrefurl=http://www.clarifyingchristianity.com/polystrate.shtml&amp;h=679&amp;w=1125&amp;sz=27&amp;tbnid=cbSs3x6WPs78MM::&amp;tbnh=91&amp;tbnw=150&amp;prev=/images?q=polystrate+pictures&amp;usg=__-w9NKEoDVx9mtZ_HUOiPpVq7Yb0=&amp;ei=l4ucSf7gCOHAtgfiqNXnBA&amp;sa=X&amp;oi=image_result&amp;resnum=2&amp;ct=image&amp;cd=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chool.discoveryeducation.com/clipart/images/telscope.gi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imgres?imgurl=http://blogs.fayobserver.com/910pets/files/2008/11/dog_clipart_puppy.gif&amp;imgrefurl=http://blogs.fayobserver.com/910pets/2008/11/12/happy-ending/dog_clipart_puppygif/&amp;h=200&amp;w=200&amp;sz=6&amp;tbnid=6DMFnAZPQC-qzM::&amp;tbnh=104&amp;tbnw=104&amp;prev=/images?q=dog+clipart&amp;usg=__RRB62TdFRXOUMCC-Jp8PzIrCkIw=&amp;ei=pbylSdTMMtW5twfppo3VBA&amp;sa=X&amp;oi=image_result&amp;resnum=2&amp;ct=image&amp;cd=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imgres?imgurl=http://www.clipartof.com/images/clipart/xsmall2/15108_brass_scales_of_justice_off_balance_symbolizing_injustice_over_white.jpg&amp;imgrefurl=http://www.clipartof.com/details/clipart/15108-brass-scales-of-justice-off-balance-symbolizing-injustice-over-white-posters-and-art-prints&amp;h=360&amp;w=450&amp;sz=49&amp;tbnid=prRuQw_Pr1FpaM::&amp;tbnh=102&amp;tbnw=127&amp;prev=/images?q=balance+clip+art&amp;usg=__ZIy1pMnPVtfHeaV9FvscRUot1Gk=&amp;ei=er6lSciwHNG3twfcidHVBA&amp;sa=X&amp;oi=image_result&amp;resnum=2&amp;ct=image&amp;cd=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om/imgres?imgurl=http://www.dreamstime.com/sunshine---sun-clip-art-thumb528769.jpg&amp;imgrefurl=http://www.dreamstime.com/sunshine-sunclipart-image528769&amp;h=350&amp;w=306&amp;sz=60&amp;tbnid=fBq1BVm8Yc7wbM::&amp;tbnh=120&amp;tbnw=105&amp;prev=/images?q=sun+clip+art&amp;usg=__zE7rm35EiU1iM7V5P8zVlaYCp6g=&amp;ei=vs6lSYWPEZ6DtwfKzNDHBA&amp;sa=X&amp;oi=image_result&amp;resnum=1&amp;ct=image&amp;cd=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watton.org/clipart/bible/bible111.gi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upload.wikimedia.org/wikipedia/commons/3/37/Universe_expansion2.pn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3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hyperlink" Target="http://classroomclipart.com/cgi-bin/kids/imageFolio.cgi?action=view&amp;link=Dinosaurs&amp;image=31-03-08_01a.jpg&amp;img=12&amp;tt="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imgres?imgurl=http://thesimians.eu/images/animal_clipart_monkey.gif&amp;imgrefurl=http://thesimians.eu/default.aspx&amp;h=200&amp;w=200&amp;sz=8&amp;tbnid=UIU44oo3uJJbwM::&amp;tbnh=104&amp;tbnw=104&amp;prev=/images?q=monkey+clip+art&amp;usg=__fd3v4G8C3b3WVQ5G4B-Q5aUKpPM=&amp;ei=i2icSZ2_GaGbtwfrntnhBA&amp;sa=X&amp;oi=image_result&amp;resnum=4&amp;ct=image&amp;cd=1"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en.wikipedia.org/wiki/File:Trilobite2.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normAutofit/>
          </a:bodyPr>
          <a:lstStyle/>
          <a:p>
            <a:r>
              <a:rPr lang="en-US" sz="5400" b="1" dirty="0" smtClean="0">
                <a:latin typeface="Papyrus" pitchFamily="66" charset="0"/>
              </a:rPr>
              <a:t>In the Beginning…God</a:t>
            </a:r>
            <a:endParaRPr lang="en-US" sz="5400" b="1" dirty="0">
              <a:latin typeface="Papyrus" pitchFamily="66" charset="0"/>
            </a:endParaRPr>
          </a:p>
        </p:txBody>
      </p:sp>
      <p:sp>
        <p:nvSpPr>
          <p:cNvPr id="3" name="Subtitle 2"/>
          <p:cNvSpPr>
            <a:spLocks noGrp="1"/>
          </p:cNvSpPr>
          <p:nvPr>
            <p:ph type="subTitle" idx="1"/>
          </p:nvPr>
        </p:nvSpPr>
        <p:spPr>
          <a:xfrm>
            <a:off x="1066800" y="4572000"/>
            <a:ext cx="7239000" cy="1752600"/>
          </a:xfrm>
        </p:spPr>
        <p:txBody>
          <a:bodyPr>
            <a:normAutofit lnSpcReduction="10000"/>
          </a:bodyPr>
          <a:lstStyle/>
          <a:p>
            <a:r>
              <a:rPr lang="en-US" sz="3600" b="1" i="1" dirty="0" smtClean="0">
                <a:solidFill>
                  <a:schemeClr val="tx1"/>
                </a:solidFill>
                <a:effectLst>
                  <a:outerShdw blurRad="38100" dist="38100" dir="2700000" algn="tl">
                    <a:srgbClr val="000000">
                      <a:alpha val="43137"/>
                    </a:srgbClr>
                  </a:outerShdw>
                </a:effectLst>
                <a:latin typeface="Cambria" pitchFamily="18" charset="0"/>
              </a:rPr>
              <a:t>A   Biblical  refutation  of Evolution  in  favor of  the</a:t>
            </a:r>
          </a:p>
          <a:p>
            <a:r>
              <a:rPr lang="en-US" sz="3600" b="1" i="1" dirty="0" smtClean="0">
                <a:solidFill>
                  <a:schemeClr val="tx1"/>
                </a:solidFill>
                <a:effectLst>
                  <a:outerShdw blurRad="38100" dist="38100" dir="2700000" algn="tl">
                    <a:srgbClr val="000000">
                      <a:alpha val="43137"/>
                    </a:srgbClr>
                  </a:outerShdw>
                </a:effectLst>
                <a:latin typeface="Cambria" pitchFamily="18" charset="0"/>
              </a:rPr>
              <a:t> Truth  of  Creation</a:t>
            </a:r>
            <a:endParaRPr lang="en-US" sz="3600" b="1" i="1" dirty="0">
              <a:solidFill>
                <a:schemeClr val="tx1"/>
              </a:solidFill>
              <a:effectLst>
                <a:outerShdw blurRad="38100" dist="38100" dir="2700000" algn="tl">
                  <a:srgbClr val="000000">
                    <a:alpha val="43137"/>
                  </a:srgbClr>
                </a:outerShdw>
              </a:effectLst>
              <a:latin typeface="Cambria" pitchFamily="18" charset="0"/>
            </a:endParaRPr>
          </a:p>
        </p:txBody>
      </p:sp>
      <p:pic>
        <p:nvPicPr>
          <p:cNvPr id="1026" name="Picture 2" descr="Creation clip art">
            <a:hlinkClick r:id="rId2"/>
          </p:cNvPr>
          <p:cNvPicPr>
            <a:picLocks noChangeAspect="1" noChangeArrowheads="1"/>
          </p:cNvPicPr>
          <p:nvPr/>
        </p:nvPicPr>
        <p:blipFill>
          <a:blip r:embed="rId3" cstate="print"/>
          <a:srcRect/>
          <a:stretch>
            <a:fillRect/>
          </a:stretch>
        </p:blipFill>
        <p:spPr bwMode="auto">
          <a:xfrm>
            <a:off x="2895600" y="1600200"/>
            <a:ext cx="3009900" cy="2909572"/>
          </a:xfrm>
          <a:prstGeom prst="rect">
            <a:avLst/>
          </a:prstGeom>
          <a:noFill/>
        </p:spPr>
      </p:pic>
      <p:sp>
        <p:nvSpPr>
          <p:cNvPr id="5" name="TextBox 4"/>
          <p:cNvSpPr txBox="1"/>
          <p:nvPr/>
        </p:nvSpPr>
        <p:spPr>
          <a:xfrm>
            <a:off x="5562600" y="6248400"/>
            <a:ext cx="3429000" cy="381000"/>
          </a:xfrm>
          <a:prstGeom prst="rect">
            <a:avLst/>
          </a:prstGeom>
          <a:noFill/>
        </p:spPr>
        <p:txBody>
          <a:bodyPr wrap="square" rtlCol="0">
            <a:spAutoFit/>
          </a:bodyPr>
          <a:lstStyle/>
          <a:p>
            <a:pPr algn="ctr"/>
            <a:r>
              <a:rPr lang="en-US" b="1" dirty="0" smtClean="0"/>
              <a:t>Pastor Brad Ingram</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Embarrassing Discoveries…</a:t>
            </a:r>
            <a:endParaRPr lang="en-US" sz="3600" dirty="0"/>
          </a:p>
        </p:txBody>
      </p:sp>
      <p:sp>
        <p:nvSpPr>
          <p:cNvPr id="3" name="Content Placeholder 2"/>
          <p:cNvSpPr>
            <a:spLocks noGrp="1"/>
          </p:cNvSpPr>
          <p:nvPr>
            <p:ph idx="1"/>
          </p:nvPr>
        </p:nvSpPr>
        <p:spPr/>
        <p:txBody>
          <a:bodyPr>
            <a:normAutofit/>
          </a:bodyPr>
          <a:lstStyle/>
          <a:p>
            <a:pPr>
              <a:buFont typeface="Wingdings" pitchFamily="2" charset="2"/>
              <a:buChar char="v"/>
            </a:pPr>
            <a:r>
              <a:rPr lang="en-US" sz="2400" b="1" dirty="0" smtClean="0"/>
              <a:t>POLYSTRATE or upright, tree trunks have been discovered in coal beds throughout the world.  These upright trees posed a problem- the coal beds were supposed to have been laid down over </a:t>
            </a:r>
            <a:r>
              <a:rPr lang="en-US" sz="2400" b="1" u="sng" dirty="0" smtClean="0"/>
              <a:t>millions of years</a:t>
            </a:r>
            <a:r>
              <a:rPr lang="en-US" sz="2400" b="1" dirty="0" smtClean="0"/>
              <a:t>. How, then, could vertical trees be found in them suggesting that the coal beds were laid down with </a:t>
            </a:r>
            <a:r>
              <a:rPr lang="en-US" sz="2400" b="1" u="sng" dirty="0" smtClean="0"/>
              <a:t>extreme swiftness</a:t>
            </a:r>
            <a:r>
              <a:rPr lang="en-US" sz="2400" b="1" dirty="0" smtClean="0"/>
              <a:t>?</a:t>
            </a:r>
            <a:endParaRPr lang="en-US" sz="2400" b="1" dirty="0"/>
          </a:p>
        </p:txBody>
      </p:sp>
      <p:pic>
        <p:nvPicPr>
          <p:cNvPr id="22530" name="Picture 2" descr="http://www.clarifyingchristianity.com/polystrate.shtml">
            <a:hlinkClick r:id="rId2"/>
          </p:cNvPr>
          <p:cNvPicPr>
            <a:picLocks noChangeAspect="1" noChangeArrowheads="1"/>
          </p:cNvPicPr>
          <p:nvPr/>
        </p:nvPicPr>
        <p:blipFill>
          <a:blip r:embed="rId3" cstate="print"/>
          <a:srcRect/>
          <a:stretch>
            <a:fillRect/>
          </a:stretch>
        </p:blipFill>
        <p:spPr bwMode="auto">
          <a:xfrm>
            <a:off x="1371600" y="3886200"/>
            <a:ext cx="6281049" cy="2743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rmAutofit/>
          </a:bodyPr>
          <a:lstStyle/>
          <a:p>
            <a:r>
              <a:rPr lang="en-US" sz="2400" b="1" dirty="0" smtClean="0"/>
              <a:t>This mystery was solved in May of 1980. Just after the eruption of Mt. Saint Helens, a survey was made of nearby Spirit Lake. Many, many vertical tree trunks were found floating in the lake proving that a </a:t>
            </a:r>
            <a:r>
              <a:rPr lang="en-US" sz="2400" b="1" u="sng" dirty="0" smtClean="0">
                <a:solidFill>
                  <a:srgbClr val="FF0000"/>
                </a:solidFill>
              </a:rPr>
              <a:t>catastrophe</a:t>
            </a:r>
            <a:r>
              <a:rPr lang="en-US" sz="2400" b="1" dirty="0" smtClean="0"/>
              <a:t> could indeed very quickly lay down several layers of sediment  thus trapping the trees. As Bible-believers, we know of just such a catastrophe… </a:t>
            </a:r>
            <a:endParaRPr lang="en-US" sz="2400" b="1" dirty="0"/>
          </a:p>
        </p:txBody>
      </p:sp>
      <p:pic>
        <p:nvPicPr>
          <p:cNvPr id="23554" name="Picture 2" descr="http://www.fotosearch.com/bthumb/UNC/UNC001/u15845099.jpg"/>
          <p:cNvPicPr>
            <a:picLocks noChangeAspect="1" noChangeArrowheads="1"/>
          </p:cNvPicPr>
          <p:nvPr/>
        </p:nvPicPr>
        <p:blipFill>
          <a:blip r:embed="rId2" cstate="print"/>
          <a:srcRect/>
          <a:stretch>
            <a:fillRect/>
          </a:stretch>
        </p:blipFill>
        <p:spPr bwMode="auto">
          <a:xfrm>
            <a:off x="2362200" y="3124200"/>
            <a:ext cx="4057650" cy="2983566"/>
          </a:xfrm>
          <a:prstGeom prst="rect">
            <a:avLst/>
          </a:prstGeom>
          <a:noFill/>
        </p:spPr>
      </p:pic>
      <p:sp>
        <p:nvSpPr>
          <p:cNvPr id="5" name="TextBox 4"/>
          <p:cNvSpPr txBox="1"/>
          <p:nvPr/>
        </p:nvSpPr>
        <p:spPr>
          <a:xfrm>
            <a:off x="6629400" y="4038600"/>
            <a:ext cx="2362200" cy="954107"/>
          </a:xfrm>
          <a:prstGeom prst="rect">
            <a:avLst/>
          </a:prstGeom>
          <a:noFill/>
        </p:spPr>
        <p:txBody>
          <a:bodyPr wrap="square" rtlCol="0">
            <a:spAutoFit/>
          </a:bodyPr>
          <a:lstStyle/>
          <a:p>
            <a:pPr algn="ctr"/>
            <a:r>
              <a:rPr lang="en-US" sz="2000" b="1" dirty="0" smtClean="0"/>
              <a:t>Genesis 7:17           </a:t>
            </a:r>
            <a:r>
              <a:rPr lang="en-US" b="1" dirty="0" smtClean="0"/>
              <a:t>“And the FLOOD was …upon the earth…”</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Evolution is a RELIGIOUS movement!</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43001"/>
            <a:ext cx="8229600" cy="4800600"/>
          </a:xfrm>
        </p:spPr>
        <p:txBody>
          <a:bodyPr>
            <a:normAutofit/>
          </a:bodyPr>
          <a:lstStyle/>
          <a:p>
            <a:pPr>
              <a:buNone/>
            </a:pPr>
            <a:r>
              <a:rPr lang="en-US" sz="2400" dirty="0" smtClean="0"/>
              <a:t>Many people erroneously believe that Darwinism is simply a branch of science such as Chemistry and Biology. However, this is not true. Chemistry, biology, anatomy, etc, are  legitimate , beneficial areas of study because they are built on fixed laws (gravity, thermodynamics). However, Darwinism is simply a THEORY– not a LAW. For something to be a scientific law, there must be real and observable happenings.</a:t>
            </a:r>
          </a:p>
          <a:p>
            <a:pPr>
              <a:buNone/>
            </a:pPr>
            <a:r>
              <a:rPr lang="en-US" sz="2400" dirty="0" smtClean="0"/>
              <a:t>Darwinism is a religion due to the fact that its processes have never been observed only believed.  We must be careful to refer to it as what it is– the THEORY of EVOLUTION!</a:t>
            </a:r>
          </a:p>
          <a:p>
            <a:pPr>
              <a:buNone/>
            </a:pPr>
            <a:endParaRPr lang="en-US" sz="2400" dirty="0"/>
          </a:p>
        </p:txBody>
      </p:sp>
      <p:pic>
        <p:nvPicPr>
          <p:cNvPr id="1028" name="Picture 4" descr="See full size image">
            <a:hlinkClick r:id="rId2"/>
          </p:cNvPr>
          <p:cNvPicPr>
            <a:picLocks noChangeAspect="1" noChangeArrowheads="1"/>
          </p:cNvPicPr>
          <p:nvPr/>
        </p:nvPicPr>
        <p:blipFill>
          <a:blip r:embed="rId3" cstate="print"/>
          <a:srcRect/>
          <a:stretch>
            <a:fillRect/>
          </a:stretch>
        </p:blipFill>
        <p:spPr bwMode="auto">
          <a:xfrm>
            <a:off x="7162800" y="5689600"/>
            <a:ext cx="1314450" cy="1168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Evolutionary thinking leads to Atheism</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sz="2400" dirty="0" smtClean="0"/>
              <a:t>Atheism is a very logical conclusion to arrive at once you have adopted the theory of evolution. This denial of a personal God is at the heart of Darwinism.  If you can convince yourself that there is no Creator- you can live as you please giving no regard to any moral or ethical code.</a:t>
            </a:r>
          </a:p>
          <a:p>
            <a:pPr>
              <a:buNone/>
            </a:pPr>
            <a:r>
              <a:rPr lang="en-US" sz="2400" dirty="0" smtClean="0"/>
              <a:t>Consider what Socialism in Germany and Communism in Russia and China has produced-atheism, the official government position.  </a:t>
            </a:r>
            <a:endParaRPr lang="en-US" sz="2400" dirty="0"/>
          </a:p>
        </p:txBody>
      </p:sp>
      <p:sp>
        <p:nvSpPr>
          <p:cNvPr id="4" name="Rectangle 3"/>
          <p:cNvSpPr/>
          <p:nvPr/>
        </p:nvSpPr>
        <p:spPr>
          <a:xfrm>
            <a:off x="2286000" y="4800600"/>
            <a:ext cx="5257800" cy="954107"/>
          </a:xfrm>
          <a:prstGeom prst="rect">
            <a:avLst/>
          </a:prstGeom>
        </p:spPr>
        <p:txBody>
          <a:bodyPr wrap="square">
            <a:spAutoFit/>
          </a:bodyPr>
          <a:lstStyle/>
          <a:p>
            <a:r>
              <a:rPr lang="en-US" sz="2800" b="1" i="1" dirty="0" smtClean="0"/>
              <a:t>“The fool hath said in his heart, There is no God.”  Psalms 14:1 </a:t>
            </a:r>
            <a:endParaRPr lang="en-US" sz="2800" b="1"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Evolutionary thinking leads to Amorality </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sz="2400" dirty="0" smtClean="0"/>
              <a:t>When an individual starts down the road of Darwinism, he begins to adopt many dangerous ideas and practices.</a:t>
            </a:r>
          </a:p>
          <a:p>
            <a:pPr>
              <a:buNone/>
            </a:pPr>
            <a:r>
              <a:rPr lang="en-US" sz="2400" dirty="0" smtClean="0"/>
              <a:t>Consider: the Creationist believes that he was made in the image of God Almighty, therefore, he ought to reflect the character of His Creator  (newborn with dad’s nose and mother’s eyes)</a:t>
            </a:r>
          </a:p>
          <a:p>
            <a:pPr>
              <a:buNone/>
            </a:pPr>
            <a:r>
              <a:rPr lang="en-US" sz="2400" dirty="0" smtClean="0"/>
              <a:t>Seeing that Jehovah is righteous and sinless, He has given us a moral code to live by that we might reflect His holiness  (Exodus 20 “Ten Commandments”)</a:t>
            </a:r>
          </a:p>
          <a:p>
            <a:pPr>
              <a:buNone/>
            </a:pPr>
            <a:r>
              <a:rPr lang="en-US" sz="2400" dirty="0" smtClean="0"/>
              <a:t>The Evolutionist believes he evolved from lower life forms and therefore  is not bound by any moral code </a:t>
            </a:r>
            <a:r>
              <a:rPr lang="en-US" sz="2400" i="1" dirty="0" smtClean="0">
                <a:solidFill>
                  <a:srgbClr val="FF0000"/>
                </a:solidFill>
              </a:rPr>
              <a:t>(you cannot make a dog blush!)</a:t>
            </a:r>
            <a:endParaRPr lang="en-US" sz="2400" i="1" dirty="0">
              <a:solidFill>
                <a:srgbClr val="FF0000"/>
              </a:solidFill>
            </a:endParaRPr>
          </a:p>
        </p:txBody>
      </p:sp>
      <p:pic>
        <p:nvPicPr>
          <p:cNvPr id="25602" name="Picture 2" descr="http://blogs.fayobserver.com/910pets/2008/11/12/happy-ending/dog_clipart_puppygif/">
            <a:hlinkClick r:id="rId2"/>
          </p:cNvPr>
          <p:cNvPicPr>
            <a:picLocks noChangeAspect="1" noChangeArrowheads="1"/>
          </p:cNvPicPr>
          <p:nvPr/>
        </p:nvPicPr>
        <p:blipFill>
          <a:blip r:embed="rId3" cstate="print"/>
          <a:srcRect/>
          <a:stretch>
            <a:fillRect/>
          </a:stretch>
        </p:blipFill>
        <p:spPr bwMode="auto">
          <a:xfrm>
            <a:off x="6324600" y="5753099"/>
            <a:ext cx="2209800" cy="110490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Evolutionary thinking leads to Amorality </a:t>
            </a:r>
            <a:endParaRPr lang="en-US" sz="3600" dirty="0"/>
          </a:p>
        </p:txBody>
      </p:sp>
      <p:sp>
        <p:nvSpPr>
          <p:cNvPr id="3" name="Content Placeholder 2"/>
          <p:cNvSpPr>
            <a:spLocks noGrp="1"/>
          </p:cNvSpPr>
          <p:nvPr>
            <p:ph idx="1"/>
          </p:nvPr>
        </p:nvSpPr>
        <p:spPr/>
        <p:txBody>
          <a:bodyPr>
            <a:normAutofit/>
          </a:bodyPr>
          <a:lstStyle/>
          <a:p>
            <a:pPr>
              <a:buNone/>
            </a:pPr>
            <a:r>
              <a:rPr lang="en-US" sz="2400" dirty="0" smtClean="0"/>
              <a:t>In light of this, it is no wonder that as our country moved further and further away from the commonly held view of Creationism, our crime rate has steadily risen!</a:t>
            </a:r>
          </a:p>
          <a:p>
            <a:pPr>
              <a:buNone/>
            </a:pPr>
            <a:r>
              <a:rPr lang="en-US" sz="2400" dirty="0" smtClean="0"/>
              <a:t>If you teach young people that they are just evolved animals– they will begin to act like animals!</a:t>
            </a:r>
            <a:endParaRPr lang="en-US" sz="2400" dirty="0"/>
          </a:p>
        </p:txBody>
      </p:sp>
      <p:pic>
        <p:nvPicPr>
          <p:cNvPr id="27650" name="Picture 2" descr="http://www.clipartof.com/details/clipart/15108-brass-scales-of-justice-off-balance-symbolizing-injustice-over-white-posters-and-art-prints">
            <a:hlinkClick r:id="rId3"/>
          </p:cNvPr>
          <p:cNvPicPr>
            <a:picLocks noChangeAspect="1" noChangeArrowheads="1"/>
          </p:cNvPicPr>
          <p:nvPr/>
        </p:nvPicPr>
        <p:blipFill>
          <a:blip r:embed="rId4" cstate="print"/>
          <a:srcRect/>
          <a:stretch>
            <a:fillRect/>
          </a:stretch>
        </p:blipFill>
        <p:spPr bwMode="auto">
          <a:xfrm>
            <a:off x="2743200" y="3733800"/>
            <a:ext cx="3267075" cy="2623953"/>
          </a:xfrm>
          <a:prstGeom prst="rect">
            <a:avLst/>
          </a:prstGeom>
          <a:noFill/>
        </p:spPr>
      </p:pic>
      <p:sp>
        <p:nvSpPr>
          <p:cNvPr id="5" name="TextBox 4"/>
          <p:cNvSpPr txBox="1"/>
          <p:nvPr/>
        </p:nvSpPr>
        <p:spPr>
          <a:xfrm>
            <a:off x="228600" y="4114800"/>
            <a:ext cx="2438400" cy="830997"/>
          </a:xfrm>
          <a:prstGeom prst="rect">
            <a:avLst/>
          </a:prstGeom>
          <a:noFill/>
        </p:spPr>
        <p:txBody>
          <a:bodyPr wrap="square" rtlCol="0">
            <a:spAutoFit/>
          </a:bodyPr>
          <a:lstStyle/>
          <a:p>
            <a:pPr algn="ctr"/>
            <a:r>
              <a:rPr lang="en-US" sz="2400" b="1" dirty="0" smtClean="0"/>
              <a:t>Made in the </a:t>
            </a:r>
          </a:p>
          <a:p>
            <a:pPr algn="ctr"/>
            <a:r>
              <a:rPr lang="en-US" sz="2400" b="1" dirty="0" smtClean="0"/>
              <a:t>IMAGE OF GOD</a:t>
            </a:r>
            <a:endParaRPr lang="en-US" sz="2400" b="1" dirty="0"/>
          </a:p>
        </p:txBody>
      </p:sp>
      <p:sp>
        <p:nvSpPr>
          <p:cNvPr id="7" name="TextBox 6"/>
          <p:cNvSpPr txBox="1"/>
          <p:nvPr/>
        </p:nvSpPr>
        <p:spPr>
          <a:xfrm>
            <a:off x="6324600" y="4953000"/>
            <a:ext cx="2209800" cy="1200329"/>
          </a:xfrm>
          <a:prstGeom prst="rect">
            <a:avLst/>
          </a:prstGeom>
          <a:noFill/>
        </p:spPr>
        <p:txBody>
          <a:bodyPr wrap="square" rtlCol="0">
            <a:spAutoFit/>
          </a:bodyPr>
          <a:lstStyle/>
          <a:p>
            <a:pPr algn="ctr"/>
            <a:r>
              <a:rPr lang="en-US" sz="2400" b="1" dirty="0" smtClean="0"/>
              <a:t>Evolved from the </a:t>
            </a:r>
          </a:p>
          <a:p>
            <a:pPr algn="ctr"/>
            <a:r>
              <a:rPr lang="en-US" sz="2400" b="1" dirty="0" smtClean="0"/>
              <a:t>IMAGE OF APE</a:t>
            </a:r>
            <a:endParaRPr lang="en-US"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i="1" dirty="0" smtClean="0">
                <a:effectLst>
                  <a:outerShdw blurRad="38100" dist="38100" dir="2700000" algn="tl">
                    <a:srgbClr val="000000">
                      <a:alpha val="43137"/>
                    </a:srgbClr>
                  </a:outerShdw>
                </a:effectLst>
              </a:rPr>
              <a:t>Evolutionary thinking robs man of his Uniqueness</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sz="2400" dirty="0" smtClean="0"/>
              <a:t>It  can only be said of man that he was created in the “image of God.” This is what makes us unique above all of God’s creation. It is this uniqueness that requires capital punishment for murder. </a:t>
            </a:r>
            <a:r>
              <a:rPr lang="en-US" sz="2400" i="1" dirty="0" smtClean="0">
                <a:solidFill>
                  <a:srgbClr val="FF0000"/>
                </a:solidFill>
              </a:rPr>
              <a:t>“Whoso </a:t>
            </a:r>
            <a:r>
              <a:rPr lang="en-US" sz="2400" i="1" dirty="0" err="1" smtClean="0">
                <a:solidFill>
                  <a:srgbClr val="FF0000"/>
                </a:solidFill>
              </a:rPr>
              <a:t>sheddeth</a:t>
            </a:r>
            <a:r>
              <a:rPr lang="en-US" sz="2400" i="1" dirty="0" smtClean="0">
                <a:solidFill>
                  <a:srgbClr val="FF0000"/>
                </a:solidFill>
              </a:rPr>
              <a:t> man's blood, by man shall his blood be shed: for in the image of God made he man.” Gen 9:6</a:t>
            </a:r>
          </a:p>
          <a:p>
            <a:pPr>
              <a:buNone/>
            </a:pPr>
            <a:r>
              <a:rPr lang="en-US" sz="2400" dirty="0" smtClean="0"/>
              <a:t>It is because of this principle that God values man’s life above all animal life (we see a perversion of this today).</a:t>
            </a:r>
          </a:p>
          <a:p>
            <a:pPr>
              <a:buNone/>
            </a:pPr>
            <a:r>
              <a:rPr lang="en-US" sz="2400" dirty="0" smtClean="0"/>
              <a:t>Only man has the ability to fellowship with God. </a:t>
            </a:r>
            <a:r>
              <a:rPr lang="en-US" sz="2400" dirty="0" smtClean="0">
                <a:solidFill>
                  <a:srgbClr val="FF0000"/>
                </a:solidFill>
              </a:rPr>
              <a:t>“</a:t>
            </a:r>
            <a:r>
              <a:rPr lang="en-US" sz="2400" i="1" dirty="0" smtClean="0">
                <a:solidFill>
                  <a:srgbClr val="FF0000"/>
                </a:solidFill>
              </a:rPr>
              <a:t>And they heard the voice of the LORD God walking in the garden in the cool of the day” Gen.3:8 </a:t>
            </a:r>
            <a:endParaRPr lang="en-US" sz="2400" i="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“The Heavens Declare the Glory of God”</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43000"/>
            <a:ext cx="8229600" cy="4525963"/>
          </a:xfrm>
        </p:spPr>
        <p:txBody>
          <a:bodyPr>
            <a:normAutofit/>
          </a:bodyPr>
          <a:lstStyle/>
          <a:p>
            <a:pPr>
              <a:buNone/>
            </a:pPr>
            <a:r>
              <a:rPr lang="en-US" sz="2400" dirty="0" smtClean="0"/>
              <a:t>God, in His wisdom, has so designed our universe that imbedded in the makeup of the galaxy are proofs in favor of Creationism and against </a:t>
            </a:r>
            <a:r>
              <a:rPr lang="en-US" sz="2400" dirty="0" err="1" smtClean="0"/>
              <a:t>Uniformitarianism</a:t>
            </a:r>
            <a:r>
              <a:rPr lang="en-US" sz="2400" dirty="0" smtClean="0"/>
              <a:t>!</a:t>
            </a:r>
          </a:p>
          <a:p>
            <a:r>
              <a:rPr lang="en-US" sz="2400" dirty="0" smtClean="0"/>
              <a:t>THE SHRINKING SUN</a:t>
            </a:r>
            <a:br>
              <a:rPr lang="en-US" sz="2400" dirty="0" smtClean="0"/>
            </a:br>
            <a:r>
              <a:rPr lang="en-US" sz="2400" dirty="0" smtClean="0"/>
              <a:t>Our sun is slowly losing  both mass and diameter each year; every hour it shrinks about 2 feet OR .4% every thousand years. If our earth is approximately 6,000 years old, the sun has shrunk about 2.4% (this is not a problem).IF, however, the earth were 5 billion years old– the sun would have been twice its present diameter initially. Just 30 million years ago the sun would have touched the earth!</a:t>
            </a:r>
            <a:endParaRPr lang="en-US" sz="2400" dirty="0"/>
          </a:p>
        </p:txBody>
      </p:sp>
      <p:pic>
        <p:nvPicPr>
          <p:cNvPr id="28674" name="Picture 2" descr="http://www.dreamstime.com/sunshine-sunclipart-image528769">
            <a:hlinkClick r:id="rId2"/>
          </p:cNvPr>
          <p:cNvPicPr>
            <a:picLocks noChangeAspect="1" noChangeArrowheads="1"/>
          </p:cNvPicPr>
          <p:nvPr/>
        </p:nvPicPr>
        <p:blipFill>
          <a:blip r:embed="rId3" cstate="print"/>
          <a:srcRect/>
          <a:stretch>
            <a:fillRect/>
          </a:stretch>
        </p:blipFill>
        <p:spPr bwMode="auto">
          <a:xfrm>
            <a:off x="6553200" y="4942111"/>
            <a:ext cx="1676401" cy="1915889"/>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“The Heavens Declare the Glory of God”</a:t>
            </a:r>
            <a:endParaRPr lang="en-US" sz="3600" dirty="0"/>
          </a:p>
        </p:txBody>
      </p:sp>
      <p:sp>
        <p:nvSpPr>
          <p:cNvPr id="3" name="Content Placeholder 2"/>
          <p:cNvSpPr>
            <a:spLocks noGrp="1"/>
          </p:cNvSpPr>
          <p:nvPr>
            <p:ph idx="1"/>
          </p:nvPr>
        </p:nvSpPr>
        <p:spPr/>
        <p:txBody>
          <a:bodyPr>
            <a:normAutofit/>
          </a:bodyPr>
          <a:lstStyle/>
          <a:p>
            <a:r>
              <a:rPr lang="en-US" sz="2400" dirty="0" smtClean="0"/>
              <a:t>THE STARS</a:t>
            </a:r>
            <a:br>
              <a:rPr lang="en-US" sz="2400" dirty="0" smtClean="0"/>
            </a:br>
            <a:r>
              <a:rPr lang="en-US" sz="2400" dirty="0" smtClean="0"/>
              <a:t>We have NEVER seen a star FORM. According to astronomical records, the star Sirius was reported as a “Red Giant” 2,000 years ago. Today, that same star is a “White Dwarf.” It has taken 2,000 years to cool that much (not billions of years). All stars are going the opposite way of evolution, they are cooling and not forming. Why are no new stars being formed?? God made them all at ONE MOMENT IN TIME!</a:t>
            </a:r>
            <a:endParaRPr lang="en-US" sz="2400" dirty="0"/>
          </a:p>
        </p:txBody>
      </p:sp>
      <p:pic>
        <p:nvPicPr>
          <p:cNvPr id="32770" name="Picture 2" descr="http://www.fotosearch.com/bthumb/CSP/CSP067/k0670492.jpg"/>
          <p:cNvPicPr>
            <a:picLocks noChangeAspect="1" noChangeArrowheads="1"/>
          </p:cNvPicPr>
          <p:nvPr/>
        </p:nvPicPr>
        <p:blipFill>
          <a:blip r:embed="rId2" cstate="print"/>
          <a:srcRect/>
          <a:stretch>
            <a:fillRect/>
          </a:stretch>
        </p:blipFill>
        <p:spPr bwMode="auto">
          <a:xfrm>
            <a:off x="3581400" y="4648200"/>
            <a:ext cx="1924050" cy="1924051"/>
          </a:xfrm>
          <a:prstGeom prst="rect">
            <a:avLst/>
          </a:prstGeom>
          <a:noFill/>
        </p:spPr>
      </p:pic>
      <p:sp>
        <p:nvSpPr>
          <p:cNvPr id="5" name="TextBox 4"/>
          <p:cNvSpPr txBox="1"/>
          <p:nvPr/>
        </p:nvSpPr>
        <p:spPr>
          <a:xfrm>
            <a:off x="5867400" y="4495800"/>
            <a:ext cx="2743200" cy="1754326"/>
          </a:xfrm>
          <a:prstGeom prst="rect">
            <a:avLst/>
          </a:prstGeom>
          <a:noFill/>
        </p:spPr>
        <p:txBody>
          <a:bodyPr wrap="square" rtlCol="0">
            <a:spAutoFit/>
          </a:bodyPr>
          <a:lstStyle/>
          <a:p>
            <a:r>
              <a:rPr lang="en-US" b="1" i="1" dirty="0" smtClean="0"/>
              <a:t>“And on the seventh day God ended his work which he had made; and he rested on the seventh day from all his work which he had made.” Genesis 2:2 </a:t>
            </a:r>
            <a:endParaRPr lang="en-US" b="1"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“Its All About Motive”</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sz="2400" dirty="0" smtClean="0"/>
              <a:t>We  must remember that the theory of evolution is </a:t>
            </a:r>
            <a:br>
              <a:rPr lang="en-US" sz="2400" dirty="0" smtClean="0"/>
            </a:br>
            <a:r>
              <a:rPr lang="en-US" sz="2400" dirty="0" smtClean="0"/>
              <a:t>MORE than an attempt to account for the current state of our world and its inhabitants- </a:t>
            </a:r>
            <a:r>
              <a:rPr lang="en-US" sz="2400" b="1" dirty="0" smtClean="0"/>
              <a:t>IT IS AN OUTRIGHT ASSAULT ON THE CREATOR!</a:t>
            </a:r>
          </a:p>
          <a:p>
            <a:pPr>
              <a:buNone/>
            </a:pPr>
            <a:r>
              <a:rPr lang="en-US" sz="2400" i="1" dirty="0" smtClean="0">
                <a:solidFill>
                  <a:srgbClr val="FF0000"/>
                </a:solidFill>
              </a:rPr>
              <a:t>“For the wrath of God is revealed from heaven against all ungodliness and unrighteousness of men, who </a:t>
            </a:r>
            <a:r>
              <a:rPr lang="en-US" sz="2400" i="1" u="sng" dirty="0" smtClean="0">
                <a:solidFill>
                  <a:srgbClr val="FF0000"/>
                </a:solidFill>
              </a:rPr>
              <a:t>hold the truth</a:t>
            </a:r>
            <a:r>
              <a:rPr lang="en-US" sz="2400" i="1" dirty="0" smtClean="0">
                <a:solidFill>
                  <a:srgbClr val="FF0000"/>
                </a:solidFill>
              </a:rPr>
              <a:t> in unrighteousness” Romans 1:18 (CONTEXT) </a:t>
            </a:r>
          </a:p>
          <a:p>
            <a:pPr>
              <a:buNone/>
            </a:pPr>
            <a:r>
              <a:rPr lang="en-US" sz="2400" dirty="0" smtClean="0"/>
              <a:t>The Biblical wording here carries the idea that wicked men, when confronted with the knowledge of God through His creation will “hold down” or “suppress” the truth in their own unrighteous ways. This verse hits the true MOTIVE behind the evolutionary theory on the nail head…</a:t>
            </a:r>
            <a:r>
              <a:rPr lang="en-US" sz="2400" b="1" i="1" u="sng" dirty="0" smtClean="0"/>
              <a:t>let us be done with a CREATOR! </a:t>
            </a:r>
            <a:r>
              <a:rPr lang="en-US" sz="2400" b="1" i="1" dirty="0" smtClean="0"/>
              <a:t> (Romans 1:25) </a:t>
            </a:r>
            <a:endParaRPr lang="en-US" sz="2400" b="1" i="1" u="sng" dirty="0"/>
          </a:p>
        </p:txBody>
      </p:sp>
      <p:pic>
        <p:nvPicPr>
          <p:cNvPr id="2050" name="Picture 2" descr="http://www.fotosearch.com/bthumb/CSP/CSP113/k1137990.jpg"/>
          <p:cNvPicPr>
            <a:picLocks noChangeAspect="1" noChangeArrowheads="1"/>
          </p:cNvPicPr>
          <p:nvPr/>
        </p:nvPicPr>
        <p:blipFill>
          <a:blip r:embed="rId2" cstate="print"/>
          <a:srcRect/>
          <a:stretch>
            <a:fillRect/>
          </a:stretch>
        </p:blipFill>
        <p:spPr bwMode="auto">
          <a:xfrm>
            <a:off x="7400925" y="0"/>
            <a:ext cx="1743075" cy="169327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Why study Biblical Creationism?</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sz="2400" b="1" dirty="0" smtClean="0"/>
              <a:t>We are commanded of God to study the whole Word of God which includes the Creation account.</a:t>
            </a:r>
            <a:br>
              <a:rPr lang="en-US" sz="2400" b="1" dirty="0" smtClean="0"/>
            </a:br>
            <a:r>
              <a:rPr lang="en-US" sz="2400" b="1" i="1" dirty="0" smtClean="0">
                <a:solidFill>
                  <a:srgbClr val="FF0000"/>
                </a:solidFill>
              </a:rPr>
              <a:t>“Study to </a:t>
            </a:r>
            <a:r>
              <a:rPr lang="en-US" sz="2400" b="1" i="1" dirty="0" err="1" smtClean="0">
                <a:solidFill>
                  <a:srgbClr val="FF0000"/>
                </a:solidFill>
              </a:rPr>
              <a:t>shew</a:t>
            </a:r>
            <a:r>
              <a:rPr lang="en-US" sz="2400" b="1" i="1" dirty="0" smtClean="0">
                <a:solidFill>
                  <a:srgbClr val="FF0000"/>
                </a:solidFill>
              </a:rPr>
              <a:t> thyself approved unto God, a workman that </a:t>
            </a:r>
            <a:r>
              <a:rPr lang="en-US" sz="2400" b="1" i="1" dirty="0" err="1" smtClean="0">
                <a:solidFill>
                  <a:srgbClr val="FF0000"/>
                </a:solidFill>
              </a:rPr>
              <a:t>needeth</a:t>
            </a:r>
            <a:r>
              <a:rPr lang="en-US" sz="2400" b="1" i="1" dirty="0" smtClean="0">
                <a:solidFill>
                  <a:srgbClr val="FF0000"/>
                </a:solidFill>
              </a:rPr>
              <a:t> not to be ashamed, rightly dividing the word of truth.”  2 Timothy 2:15 </a:t>
            </a:r>
          </a:p>
          <a:p>
            <a:r>
              <a:rPr lang="en-US" sz="2400" b="1" dirty="0" smtClean="0"/>
              <a:t>So that we may be able to intelligently and logically defend the Truth of Scripture.</a:t>
            </a:r>
            <a:br>
              <a:rPr lang="en-US" sz="2400" b="1" dirty="0" smtClean="0"/>
            </a:br>
            <a:r>
              <a:rPr lang="en-US" sz="2400" b="1" i="1" dirty="0" smtClean="0">
                <a:solidFill>
                  <a:srgbClr val="FF0000"/>
                </a:solidFill>
              </a:rPr>
              <a:t>“…be ready always to give an answer to every man that </a:t>
            </a:r>
            <a:r>
              <a:rPr lang="en-US" sz="2400" b="1" i="1" dirty="0" err="1" smtClean="0">
                <a:solidFill>
                  <a:srgbClr val="FF0000"/>
                </a:solidFill>
              </a:rPr>
              <a:t>asketh</a:t>
            </a:r>
            <a:r>
              <a:rPr lang="en-US" sz="2400" b="1" i="1" dirty="0" smtClean="0">
                <a:solidFill>
                  <a:srgbClr val="FF0000"/>
                </a:solidFill>
              </a:rPr>
              <a:t> you a reason of the hope that is in you with meekness and fear” 1 Peter 3:15 </a:t>
            </a:r>
          </a:p>
          <a:p>
            <a:r>
              <a:rPr lang="en-US" sz="2400" b="1" dirty="0" smtClean="0"/>
              <a:t>By studying Creationism, we learn of the true origin of man and of his responsibility to his Creator.</a:t>
            </a:r>
            <a:br>
              <a:rPr lang="en-US" sz="2400" b="1" dirty="0" smtClean="0"/>
            </a:br>
            <a:r>
              <a:rPr lang="en-US" sz="2400" b="1" i="1" dirty="0" smtClean="0">
                <a:solidFill>
                  <a:srgbClr val="FF0000"/>
                </a:solidFill>
              </a:rPr>
              <a:t> “…for in the image of God made he man.” Genesis 9:6 </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“A Word from the Experts?”</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lnSpcReduction="10000"/>
          </a:bodyPr>
          <a:lstStyle/>
          <a:p>
            <a:pPr>
              <a:buNone/>
            </a:pPr>
            <a:r>
              <a:rPr lang="en-US" sz="2400" dirty="0" smtClean="0"/>
              <a:t>To demonstrate the effectiveness of the evolutionary theory on the belief in a Creator God, let us hear from a few of Darwin’s faithful followers.</a:t>
            </a:r>
          </a:p>
          <a:p>
            <a:pPr>
              <a:buNone/>
            </a:pPr>
            <a:r>
              <a:rPr lang="en-US" sz="2400" i="1" dirty="0" smtClean="0"/>
              <a:t>“Darwinism removed the whole idea of God as the creator of organisms from the sphere of rational discussion.” –Sir Julian Huxley (called Darwin’s bulldog) </a:t>
            </a:r>
          </a:p>
          <a:p>
            <a:pPr>
              <a:buNone/>
            </a:pPr>
            <a:r>
              <a:rPr lang="en-US" sz="2400" i="1" dirty="0" smtClean="0"/>
              <a:t>“Life has no higher purpose than to perpetuate the survival of DNA…life has no design, no purpose, no evil and no good, nothing but pitiless indifference.” –Richard Dawkins</a:t>
            </a:r>
          </a:p>
          <a:p>
            <a:pPr>
              <a:buNone/>
            </a:pPr>
            <a:r>
              <a:rPr lang="en-US" sz="2400" i="1" dirty="0" smtClean="0"/>
              <a:t>“There are no gods, no purposes, and no goal-directed forces of any kind. There is no life after death. There is no ultimate foundation for ethics, no ultimate meaning in life, and no free will for humans.” –William </a:t>
            </a:r>
            <a:r>
              <a:rPr lang="en-US" sz="2400" i="1" dirty="0" err="1" smtClean="0"/>
              <a:t>Provine</a:t>
            </a:r>
            <a:r>
              <a:rPr lang="en-US" sz="2400" i="1" dirty="0" smtClean="0"/>
              <a:t> </a:t>
            </a:r>
          </a:p>
          <a:p>
            <a:pPr algn="ctr">
              <a:buNone/>
            </a:pPr>
            <a:r>
              <a:rPr lang="en-US" sz="2400" b="1" i="1" dirty="0" smtClean="0">
                <a:solidFill>
                  <a:srgbClr val="FF0000"/>
                </a:solidFill>
              </a:rPr>
              <a:t>“Professing themselves to be wise, they became fools”   Romans 1:22 </a:t>
            </a:r>
          </a:p>
          <a:p>
            <a:pPr>
              <a:buNone/>
            </a:pPr>
            <a:endParaRPr lang="en-US" sz="2400" i="1" dirty="0" smtClean="0"/>
          </a:p>
          <a:p>
            <a:pPr>
              <a:buNone/>
            </a:pP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normAutofit/>
          </a:bodyPr>
          <a:lstStyle/>
          <a:p>
            <a:r>
              <a:rPr lang="en-US" sz="3600" b="1" i="1" dirty="0" smtClean="0">
                <a:effectLst>
                  <a:outerShdw blurRad="38100" dist="38100" dir="2700000" algn="tl">
                    <a:srgbClr val="000000">
                      <a:alpha val="43137"/>
                    </a:srgbClr>
                  </a:outerShdw>
                </a:effectLst>
              </a:rPr>
              <a:t>“What the Real Experts Have to Say”</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838200"/>
            <a:ext cx="8229600" cy="5867400"/>
          </a:xfrm>
        </p:spPr>
        <p:txBody>
          <a:bodyPr>
            <a:normAutofit lnSpcReduction="10000"/>
          </a:bodyPr>
          <a:lstStyle/>
          <a:p>
            <a:pPr>
              <a:buNone/>
            </a:pPr>
            <a:r>
              <a:rPr lang="en-US" sz="2400" dirty="0" smtClean="0"/>
              <a:t>“This most beautiful system of the sun, planets, and comets, could only proceed from the counsel and dominion of an intelligent and powerful Being.” –</a:t>
            </a:r>
            <a:r>
              <a:rPr lang="en-US" sz="2400" dirty="0" smtClean="0">
                <a:solidFill>
                  <a:srgbClr val="FF0000"/>
                </a:solidFill>
              </a:rPr>
              <a:t>Isaac Newton </a:t>
            </a:r>
            <a:r>
              <a:rPr lang="en-US" sz="2400" i="1" dirty="0" smtClean="0"/>
              <a:t>(Father of Universal Gravitation)</a:t>
            </a:r>
          </a:p>
          <a:p>
            <a:pPr>
              <a:buNone/>
            </a:pPr>
            <a:r>
              <a:rPr lang="en-US" sz="2400" dirty="0" smtClean="0"/>
              <a:t>“When I study the book of nature I find myself oftentimes reduced to exclaim with the Psalmist, How manifold are Thy works, O Lord! In wisdom hast Thou made them all!” –</a:t>
            </a:r>
            <a:r>
              <a:rPr lang="en-US" sz="2400" dirty="0" smtClean="0">
                <a:solidFill>
                  <a:srgbClr val="FF0000"/>
                </a:solidFill>
              </a:rPr>
              <a:t>Robert Boyle </a:t>
            </a:r>
            <a:r>
              <a:rPr lang="en-US" sz="2400" i="1" dirty="0" smtClean="0"/>
              <a:t>(Father of Modern Chemistry)</a:t>
            </a:r>
          </a:p>
          <a:p>
            <a:pPr>
              <a:buNone/>
            </a:pPr>
            <a:r>
              <a:rPr lang="en-US" sz="2400" dirty="0" smtClean="0"/>
              <a:t>“Yet even in earthly matters I believe that the invisible things of him from the creation of the world are clearly seen, being understood by the things that are made, even his eternal power and Godhead” –</a:t>
            </a:r>
            <a:r>
              <a:rPr lang="en-US" sz="2400" dirty="0" smtClean="0">
                <a:solidFill>
                  <a:srgbClr val="FF0000"/>
                </a:solidFill>
              </a:rPr>
              <a:t>Michael Faraday </a:t>
            </a:r>
            <a:r>
              <a:rPr lang="en-US" sz="2400" i="1" dirty="0" smtClean="0"/>
              <a:t>(Father of Electromagnetism)</a:t>
            </a:r>
          </a:p>
          <a:p>
            <a:pPr algn="ctr">
              <a:buNone/>
            </a:pPr>
            <a:r>
              <a:rPr lang="en-US" sz="2400" b="1" i="1" dirty="0" smtClean="0">
                <a:solidFill>
                  <a:srgbClr val="FF0000"/>
                </a:solidFill>
              </a:rPr>
              <a:t>“I have more understanding than all my teachers: for thy testimonies are my meditation.”</a:t>
            </a:r>
            <a:r>
              <a:rPr lang="en-US" sz="2400" b="1" dirty="0" smtClean="0">
                <a:solidFill>
                  <a:srgbClr val="FF0000"/>
                </a:solidFill>
              </a:rPr>
              <a:t> </a:t>
            </a:r>
          </a:p>
          <a:p>
            <a:pPr algn="ctr">
              <a:buNone/>
            </a:pPr>
            <a:r>
              <a:rPr lang="en-US" sz="2400" b="1" i="1" dirty="0" smtClean="0">
                <a:solidFill>
                  <a:srgbClr val="FF0000"/>
                </a:solidFill>
              </a:rPr>
              <a:t>Psalms 119:99 </a:t>
            </a:r>
            <a:endParaRPr lang="en-US" sz="2400" b="1" i="1"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“World Views”</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2400" dirty="0" smtClean="0"/>
              <a:t>Everyone has a world view. A world view is simply the way in which a person views life and all that it encompasses. Your world view will determine what decisions you make in life and how you make them. </a:t>
            </a:r>
          </a:p>
          <a:p>
            <a:pPr>
              <a:buNone/>
            </a:pPr>
            <a:r>
              <a:rPr lang="en-US" sz="2400" dirty="0" smtClean="0"/>
              <a:t>When we come to the area of CREATION vs. EVOLUTION, we must remember that both of these cannot be true. Therefore, when a person decides which to believe, their world view is determined. </a:t>
            </a:r>
            <a:r>
              <a:rPr lang="en-US" sz="2400" i="1" u="sng" dirty="0" smtClean="0"/>
              <a:t>Whatever a person believes about the origin of life will determine what they believe about everything else. </a:t>
            </a:r>
            <a:r>
              <a:rPr lang="en-US" sz="2400" dirty="0" smtClean="0"/>
              <a:t>Let us consider four philosophical questions that are at the heart of all humanity. These questions are answered differently based on your world view.</a:t>
            </a:r>
            <a:endParaRPr lang="en-US" sz="2400" dirty="0"/>
          </a:p>
        </p:txBody>
      </p:sp>
      <p:pic>
        <p:nvPicPr>
          <p:cNvPr id="1026" name="Picture 2" descr="http://www.fotosearch.com/bthumb/CSP/CSP020/k0204744.jpg"/>
          <p:cNvPicPr>
            <a:picLocks noChangeAspect="1" noChangeArrowheads="1"/>
          </p:cNvPicPr>
          <p:nvPr/>
        </p:nvPicPr>
        <p:blipFill>
          <a:blip r:embed="rId2" cstate="print"/>
          <a:srcRect/>
          <a:stretch>
            <a:fillRect/>
          </a:stretch>
        </p:blipFill>
        <p:spPr bwMode="auto">
          <a:xfrm>
            <a:off x="7010400" y="5410200"/>
            <a:ext cx="1948830" cy="12954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“Questions from the Heart”</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b="1" dirty="0" smtClean="0"/>
              <a:t>WHO  AM  I?</a:t>
            </a:r>
            <a:r>
              <a:rPr lang="en-US" sz="2400" dirty="0" smtClean="0"/>
              <a:t/>
            </a:r>
            <a:br>
              <a:rPr lang="en-US" sz="2400" dirty="0" smtClean="0"/>
            </a:br>
            <a:r>
              <a:rPr lang="en-US" sz="2400" b="1" dirty="0" smtClean="0">
                <a:solidFill>
                  <a:srgbClr val="FF0000"/>
                </a:solidFill>
              </a:rPr>
              <a:t>Evolutionists: </a:t>
            </a:r>
            <a:r>
              <a:rPr lang="en-US" sz="2400" dirty="0" smtClean="0"/>
              <a:t>We are descendants from primordial “soup.” We are simply evolved animals. Therefore, there is no real moral code nor system of ethics. We have no obligation to anything or anyone.</a:t>
            </a:r>
            <a:br>
              <a:rPr lang="en-US" sz="2400" dirty="0" smtClean="0"/>
            </a:br>
            <a:r>
              <a:rPr lang="en-US" sz="2400" b="1" dirty="0" smtClean="0">
                <a:solidFill>
                  <a:srgbClr val="FF0000"/>
                </a:solidFill>
              </a:rPr>
              <a:t>Creationists: </a:t>
            </a:r>
            <a:r>
              <a:rPr lang="en-US" sz="2400" dirty="0" smtClean="0"/>
              <a:t>We are the special, direct creation of God endowed with certain virtues and responsibilities. We are separate from the animal and plant world. We are accountable to God and are the objects of His love.</a:t>
            </a:r>
            <a:endParaRPr lang="en-US" sz="2400" dirty="0"/>
          </a:p>
        </p:txBody>
      </p:sp>
      <p:pic>
        <p:nvPicPr>
          <p:cNvPr id="37890" name="Picture 2" descr="http://www.fotosearch.com/bthumb/CSP/CSP096/k0963515.jpg"/>
          <p:cNvPicPr>
            <a:picLocks noChangeAspect="1" noChangeArrowheads="1"/>
          </p:cNvPicPr>
          <p:nvPr/>
        </p:nvPicPr>
        <p:blipFill>
          <a:blip r:embed="rId2" cstate="print"/>
          <a:srcRect/>
          <a:stretch>
            <a:fillRect/>
          </a:stretch>
        </p:blipFill>
        <p:spPr bwMode="auto">
          <a:xfrm>
            <a:off x="3733800" y="4953000"/>
            <a:ext cx="1619250" cy="1619251"/>
          </a:xfrm>
          <a:prstGeom prst="rect">
            <a:avLst/>
          </a:prstGeom>
          <a:noFill/>
        </p:spPr>
      </p:pic>
      <p:sp>
        <p:nvSpPr>
          <p:cNvPr id="5" name="Rectangle 4"/>
          <p:cNvSpPr/>
          <p:nvPr/>
        </p:nvSpPr>
        <p:spPr>
          <a:xfrm>
            <a:off x="5715000" y="5334000"/>
            <a:ext cx="3200400" cy="1200329"/>
          </a:xfrm>
          <a:prstGeom prst="rect">
            <a:avLst/>
          </a:prstGeom>
        </p:spPr>
        <p:txBody>
          <a:bodyPr wrap="square">
            <a:spAutoFit/>
          </a:bodyPr>
          <a:lstStyle/>
          <a:p>
            <a:pPr algn="ctr"/>
            <a:r>
              <a:rPr lang="en-US" sz="2400" b="1" i="1" dirty="0" smtClean="0">
                <a:solidFill>
                  <a:srgbClr val="FF0000"/>
                </a:solidFill>
              </a:rPr>
              <a:t>“He hath set the world in their heart…” </a:t>
            </a:r>
          </a:p>
          <a:p>
            <a:pPr algn="ctr"/>
            <a:r>
              <a:rPr lang="en-US" sz="2400" b="1" i="1" dirty="0" smtClean="0">
                <a:solidFill>
                  <a:srgbClr val="FF0000"/>
                </a:solidFill>
              </a:rPr>
              <a:t>Ecclesiastes 3:11 </a:t>
            </a:r>
            <a:endParaRPr lang="en-US" sz="2400" b="1" i="1"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“Questions from the Heart”</a:t>
            </a:r>
            <a:endParaRPr lang="en-US" sz="3600"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b="1" dirty="0" smtClean="0"/>
              <a:t>WHERE  DID  I  COME  FROM?</a:t>
            </a:r>
            <a:br>
              <a:rPr lang="en-US" sz="2400" b="1" dirty="0" smtClean="0"/>
            </a:br>
            <a:r>
              <a:rPr lang="en-US" sz="2400" b="1" dirty="0" smtClean="0">
                <a:solidFill>
                  <a:srgbClr val="FF0000"/>
                </a:solidFill>
              </a:rPr>
              <a:t>Evolutionists: </a:t>
            </a:r>
            <a:r>
              <a:rPr lang="en-US" sz="2400" b="1" dirty="0" smtClean="0"/>
              <a:t>We occurred as the result of a biological and chemical “accident” billions of years ago. Our ancestors are single celled bacteria that were shot forth from a ball of dense, super-heated gas.</a:t>
            </a:r>
            <a:br>
              <a:rPr lang="en-US" sz="2400" b="1" dirty="0" smtClean="0"/>
            </a:br>
            <a:r>
              <a:rPr lang="en-US" sz="2400" b="1" dirty="0" smtClean="0">
                <a:solidFill>
                  <a:srgbClr val="FF0000"/>
                </a:solidFill>
              </a:rPr>
              <a:t>Creationists: </a:t>
            </a:r>
            <a:r>
              <a:rPr lang="en-US" sz="2400" b="1" dirty="0" smtClean="0"/>
              <a:t>God Himself created man in His own image approximately 6,000 years ago out of the dust of the earth. God then breathed into man the breath of life and man became a living soul. We were created complete and in the same physical form as we have now.  </a:t>
            </a:r>
            <a:endParaRPr lang="en-US"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“Questions from the Heart”</a:t>
            </a:r>
            <a:endParaRPr lang="en-US" sz="3600" dirty="0"/>
          </a:p>
        </p:txBody>
      </p:sp>
      <p:sp>
        <p:nvSpPr>
          <p:cNvPr id="3" name="Content Placeholder 2"/>
          <p:cNvSpPr>
            <a:spLocks noGrp="1"/>
          </p:cNvSpPr>
          <p:nvPr>
            <p:ph idx="1"/>
          </p:nvPr>
        </p:nvSpPr>
        <p:spPr>
          <a:xfrm>
            <a:off x="457200" y="1219200"/>
            <a:ext cx="8229600" cy="5257800"/>
          </a:xfrm>
        </p:spPr>
        <p:txBody>
          <a:bodyPr>
            <a:normAutofit lnSpcReduction="10000"/>
          </a:bodyPr>
          <a:lstStyle/>
          <a:p>
            <a:pPr>
              <a:buFont typeface="Wingdings" pitchFamily="2" charset="2"/>
              <a:buChar char="Ø"/>
            </a:pPr>
            <a:r>
              <a:rPr lang="en-US" sz="2400" b="1" dirty="0" smtClean="0"/>
              <a:t>WHY  AM  I  HERE?</a:t>
            </a:r>
            <a:br>
              <a:rPr lang="en-US" sz="2400" b="1" dirty="0" smtClean="0"/>
            </a:br>
            <a:r>
              <a:rPr lang="en-US" sz="2400" b="1" dirty="0" smtClean="0">
                <a:solidFill>
                  <a:srgbClr val="FF0000"/>
                </a:solidFill>
              </a:rPr>
              <a:t>Evolutionists: </a:t>
            </a:r>
            <a:r>
              <a:rPr lang="en-US" sz="2400" b="1" dirty="0" smtClean="0"/>
              <a:t>You are here for your own pleasure. Seeing we have no accountability to anyone we should ‘do what feels good to us.’ Our existence is pointless in the grand scheme of things seeing we came about as an accident. We have the same purpose on this planet as the ant or tree.</a:t>
            </a:r>
            <a:br>
              <a:rPr lang="en-US" sz="2400" b="1" dirty="0" smtClean="0"/>
            </a:br>
            <a:r>
              <a:rPr lang="en-US" sz="2400" b="1" dirty="0" smtClean="0">
                <a:solidFill>
                  <a:srgbClr val="FF0000"/>
                </a:solidFill>
              </a:rPr>
              <a:t>Creationists: </a:t>
            </a:r>
            <a:r>
              <a:rPr lang="en-US" sz="2400" b="1" dirty="0" smtClean="0"/>
              <a:t>We are here to please our Wonderful Creator God. His will is our highest goal. Our true and eternal joy comes through our obedience to His revealed will.</a:t>
            </a:r>
          </a:p>
          <a:p>
            <a:pPr>
              <a:buFont typeface="Wingdings" pitchFamily="2" charset="2"/>
              <a:buChar char="Ø"/>
            </a:pPr>
            <a:endParaRPr lang="en-US" sz="2400" b="1" dirty="0" smtClean="0"/>
          </a:p>
          <a:p>
            <a:pPr algn="ctr">
              <a:buNone/>
            </a:pPr>
            <a:r>
              <a:rPr lang="en-US" sz="2400" b="1" i="1" dirty="0" smtClean="0">
                <a:solidFill>
                  <a:srgbClr val="FF0000"/>
                </a:solidFill>
              </a:rPr>
              <a:t>“Thou art worthy, O Lord, to receive glory and </a:t>
            </a:r>
            <a:r>
              <a:rPr lang="en-US" sz="2400" b="1" i="1" dirty="0" err="1" smtClean="0">
                <a:solidFill>
                  <a:srgbClr val="FF0000"/>
                </a:solidFill>
              </a:rPr>
              <a:t>honour</a:t>
            </a:r>
            <a:r>
              <a:rPr lang="en-US" sz="2400" b="1" i="1" dirty="0" smtClean="0">
                <a:solidFill>
                  <a:srgbClr val="FF0000"/>
                </a:solidFill>
              </a:rPr>
              <a:t> and power: for thou hast created all things, and for thy pleasure they are and were created.”</a:t>
            </a:r>
          </a:p>
          <a:p>
            <a:pPr algn="ctr">
              <a:buNone/>
            </a:pPr>
            <a:r>
              <a:rPr lang="en-US" sz="2400" b="1" i="1" dirty="0" smtClean="0">
                <a:solidFill>
                  <a:srgbClr val="FF0000"/>
                </a:solidFill>
              </a:rPr>
              <a:t> Revelation 4:11 </a:t>
            </a:r>
            <a:endParaRPr lang="en-US" sz="2400" b="1" i="1" dirty="0">
              <a:solidFill>
                <a:srgbClr val="FF0000"/>
              </a:solidFill>
            </a:endParaRPr>
          </a:p>
        </p:txBody>
      </p:sp>
      <p:pic>
        <p:nvPicPr>
          <p:cNvPr id="38914" name="Picture 2" descr="http://www.fotosearch.com/bthumb/CSP/CSP086/k0860624.jpg"/>
          <p:cNvPicPr>
            <a:picLocks noChangeAspect="1" noChangeArrowheads="1"/>
          </p:cNvPicPr>
          <p:nvPr/>
        </p:nvPicPr>
        <p:blipFill>
          <a:blip r:embed="rId2" cstate="print"/>
          <a:srcRect/>
          <a:stretch>
            <a:fillRect/>
          </a:stretch>
        </p:blipFill>
        <p:spPr bwMode="auto">
          <a:xfrm>
            <a:off x="381000" y="5486400"/>
            <a:ext cx="1009650" cy="1009651"/>
          </a:xfrm>
          <a:prstGeom prst="rect">
            <a:avLst/>
          </a:prstGeom>
          <a:noFill/>
        </p:spPr>
      </p:pic>
      <p:pic>
        <p:nvPicPr>
          <p:cNvPr id="5" name="Picture 2" descr="http://www.fotosearch.com/bthumb/CSP/CSP086/k0860624.jpg"/>
          <p:cNvPicPr>
            <a:picLocks noChangeAspect="1" noChangeArrowheads="1"/>
          </p:cNvPicPr>
          <p:nvPr/>
        </p:nvPicPr>
        <p:blipFill>
          <a:blip r:embed="rId2" cstate="print"/>
          <a:srcRect/>
          <a:stretch>
            <a:fillRect/>
          </a:stretch>
        </p:blipFill>
        <p:spPr bwMode="auto">
          <a:xfrm>
            <a:off x="7696200" y="5562600"/>
            <a:ext cx="1009650" cy="1009651"/>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“Questions from the Heart”</a:t>
            </a:r>
            <a:endParaRPr lang="en-US" sz="3600"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b="1" dirty="0" smtClean="0"/>
              <a:t>WHERE  AM  I  GOING  WHEN  I  DIE?</a:t>
            </a:r>
            <a:br>
              <a:rPr lang="en-US" sz="2400" b="1" dirty="0" smtClean="0"/>
            </a:br>
            <a:r>
              <a:rPr lang="en-US" sz="2400" b="1" dirty="0" smtClean="0">
                <a:solidFill>
                  <a:srgbClr val="FF0000"/>
                </a:solidFill>
              </a:rPr>
              <a:t>Evolutionists: </a:t>
            </a:r>
            <a:r>
              <a:rPr lang="en-US" sz="2400" b="1" dirty="0" smtClean="0"/>
              <a:t>There is NO life after death- we simply cease to exist. Therefore, get all out of life while you are here. </a:t>
            </a:r>
            <a:r>
              <a:rPr lang="en-US" sz="2400" b="1" i="1" dirty="0" smtClean="0"/>
              <a:t>“Carpe Diem!”</a:t>
            </a:r>
            <a:br>
              <a:rPr lang="en-US" sz="2400" b="1" i="1" dirty="0" smtClean="0"/>
            </a:br>
            <a:r>
              <a:rPr lang="en-US" sz="2400" b="1" dirty="0" smtClean="0">
                <a:solidFill>
                  <a:srgbClr val="FF0000"/>
                </a:solidFill>
              </a:rPr>
              <a:t>Creationists: </a:t>
            </a:r>
            <a:r>
              <a:rPr lang="en-US" sz="2400" b="1" dirty="0" smtClean="0"/>
              <a:t>When we die, our eternal soul will live on in either Heaven or Hell. The choice is ours and is made when we accept or refuse the Salvation that Christ offers.</a:t>
            </a:r>
          </a:p>
          <a:p>
            <a:pPr>
              <a:buNone/>
            </a:pPr>
            <a:endParaRPr lang="en-US" sz="2400" b="1" i="1" dirty="0" smtClean="0"/>
          </a:p>
          <a:p>
            <a:pPr algn="ctr">
              <a:buNone/>
            </a:pPr>
            <a:r>
              <a:rPr lang="en-US" sz="2400" b="1" i="1" dirty="0" smtClean="0">
                <a:solidFill>
                  <a:srgbClr val="FF0000"/>
                </a:solidFill>
              </a:rPr>
              <a:t>“If in this life only we have hope in Christ, </a:t>
            </a:r>
          </a:p>
          <a:p>
            <a:pPr algn="ctr">
              <a:buNone/>
            </a:pPr>
            <a:r>
              <a:rPr lang="en-US" sz="2400" b="1" i="1" dirty="0" smtClean="0">
                <a:solidFill>
                  <a:srgbClr val="FF0000"/>
                </a:solidFill>
              </a:rPr>
              <a:t>we are of all men most miserable.“</a:t>
            </a:r>
          </a:p>
          <a:p>
            <a:pPr algn="ctr">
              <a:buNone/>
            </a:pPr>
            <a:r>
              <a:rPr lang="en-US" sz="2400" b="1" i="1" dirty="0" smtClean="0">
                <a:solidFill>
                  <a:srgbClr val="FF0000"/>
                </a:solidFill>
              </a:rPr>
              <a:t>1 Corinthians 15:19 </a:t>
            </a:r>
            <a:endParaRPr lang="en-US" sz="2400" b="1"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i="1" dirty="0" smtClean="0">
                <a:effectLst>
                  <a:outerShdw blurRad="38100" dist="38100" dir="2700000" algn="tl">
                    <a:srgbClr val="000000">
                      <a:alpha val="43137"/>
                    </a:srgbClr>
                  </a:outerShdw>
                </a:effectLst>
              </a:rPr>
              <a:t>“Reaping the Whirlwind”</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332037"/>
            <a:ext cx="8229600" cy="4525963"/>
          </a:xfrm>
        </p:spPr>
        <p:txBody>
          <a:bodyPr>
            <a:normAutofit/>
          </a:bodyPr>
          <a:lstStyle/>
          <a:p>
            <a:pPr>
              <a:buNone/>
            </a:pPr>
            <a:r>
              <a:rPr lang="en-US" sz="2400" dirty="0" smtClean="0"/>
              <a:t>When a society accepts the evolutionists’ answers to the previous questions, it is </a:t>
            </a:r>
            <a:r>
              <a:rPr lang="en-US" sz="2400" u="sng" dirty="0" smtClean="0"/>
              <a:t>no wonder </a:t>
            </a:r>
            <a:r>
              <a:rPr lang="en-US" sz="2400" dirty="0" smtClean="0"/>
              <a:t>why we see such depravity in men and women. When you paint the picture of life apart from God- all is dark and self-seeking.  </a:t>
            </a:r>
            <a:r>
              <a:rPr lang="en-US" sz="2400" b="1" i="1" dirty="0" smtClean="0"/>
              <a:t>A man’s beliefs  will determine his behavior.</a:t>
            </a:r>
          </a:p>
          <a:p>
            <a:pPr>
              <a:buNone/>
            </a:pPr>
            <a:r>
              <a:rPr lang="en-US" sz="2400" dirty="0" smtClean="0"/>
              <a:t>As we think about the rising crime rate and open wickedness, we must remember that when the evolutionists sowed to the wind…they caused us to reap the whirlwind!</a:t>
            </a:r>
          </a:p>
          <a:p>
            <a:pPr>
              <a:buNone/>
            </a:pPr>
            <a:endParaRPr lang="en-US" sz="2400" dirty="0" smtClean="0"/>
          </a:p>
          <a:p>
            <a:pPr algn="ctr">
              <a:buNone/>
            </a:pPr>
            <a:r>
              <a:rPr lang="en-US" sz="2400" i="1" dirty="0" smtClean="0">
                <a:solidFill>
                  <a:srgbClr val="FF0000"/>
                </a:solidFill>
              </a:rPr>
              <a:t>“For they have sown the wind, and they shall reap the whirlwind”</a:t>
            </a:r>
          </a:p>
          <a:p>
            <a:pPr algn="ctr">
              <a:buNone/>
            </a:pPr>
            <a:r>
              <a:rPr lang="en-US" sz="2400" i="1" dirty="0" smtClean="0">
                <a:solidFill>
                  <a:srgbClr val="FF0000"/>
                </a:solidFill>
              </a:rPr>
              <a:t>Hosea 8:7 </a:t>
            </a:r>
            <a:endParaRPr lang="en-US" sz="2400" i="1" dirty="0">
              <a:solidFill>
                <a:srgbClr val="FF0000"/>
              </a:solidFill>
            </a:endParaRPr>
          </a:p>
        </p:txBody>
      </p:sp>
      <p:pic>
        <p:nvPicPr>
          <p:cNvPr id="40962" name="Picture 2" descr="http://www.fotosearch.com/bthumb/CSP/CSP063/k0632744.jpg"/>
          <p:cNvPicPr>
            <a:picLocks noChangeAspect="1" noChangeArrowheads="1"/>
          </p:cNvPicPr>
          <p:nvPr/>
        </p:nvPicPr>
        <p:blipFill>
          <a:blip r:embed="rId2" cstate="print"/>
          <a:srcRect/>
          <a:stretch>
            <a:fillRect/>
          </a:stretch>
        </p:blipFill>
        <p:spPr bwMode="auto">
          <a:xfrm>
            <a:off x="2895600" y="990600"/>
            <a:ext cx="3057525" cy="1271951"/>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effectLst>
                  <a:outerShdw blurRad="38100" dist="38100" dir="2700000" algn="tl">
                    <a:srgbClr val="000000">
                      <a:alpha val="43137"/>
                    </a:srgbClr>
                  </a:outerShdw>
                </a:effectLst>
              </a:rPr>
              <a:t>COSMOLOGY</a:t>
            </a:r>
            <a:endParaRPr lang="en-US" dirty="0"/>
          </a:p>
        </p:txBody>
      </p:sp>
      <p:sp>
        <p:nvSpPr>
          <p:cNvPr id="3" name="Content Placeholder 2"/>
          <p:cNvSpPr>
            <a:spLocks noGrp="1"/>
          </p:cNvSpPr>
          <p:nvPr>
            <p:ph idx="1"/>
          </p:nvPr>
        </p:nvSpPr>
        <p:spPr/>
        <p:txBody>
          <a:bodyPr>
            <a:normAutofit/>
          </a:bodyPr>
          <a:lstStyle/>
          <a:p>
            <a:pPr algn="ctr">
              <a:buNone/>
            </a:pPr>
            <a:r>
              <a:rPr lang="en-US" sz="4400" b="1" i="1" dirty="0" smtClean="0"/>
              <a:t>“A Logical Look at Age &amp; Origin”</a:t>
            </a:r>
            <a:endParaRPr lang="en-US" sz="4400" b="1" i="1" dirty="0"/>
          </a:p>
        </p:txBody>
      </p:sp>
      <p:sp>
        <p:nvSpPr>
          <p:cNvPr id="1032" name="AutoShape 8" descr="http://www.fotosearch.com/bthumb/UNW/UNW365/u12986765.jpg"/>
          <p:cNvSpPr>
            <a:spLocks noChangeAspect="1" noChangeArrowheads="1"/>
          </p:cNvSpPr>
          <p:nvPr/>
        </p:nvSpPr>
        <p:spPr bwMode="auto">
          <a:xfrm>
            <a:off x="63500" y="-136525"/>
            <a:ext cx="1619250" cy="12954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4" name="Picture 10" descr="http://www.fotosearch.com/bthumb/UNW/UNW365/u24494026.jpg"/>
          <p:cNvPicPr>
            <a:picLocks noChangeAspect="1" noChangeArrowheads="1"/>
          </p:cNvPicPr>
          <p:nvPr/>
        </p:nvPicPr>
        <p:blipFill>
          <a:blip r:embed="rId2" cstate="print"/>
          <a:srcRect/>
          <a:stretch>
            <a:fillRect/>
          </a:stretch>
        </p:blipFill>
        <p:spPr bwMode="auto">
          <a:xfrm>
            <a:off x="1828800" y="2667000"/>
            <a:ext cx="5366755" cy="3377902"/>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Autofit/>
          </a:bodyPr>
          <a:lstStyle/>
          <a:p>
            <a:r>
              <a:rPr lang="en-US" sz="3200" b="1" i="1" dirty="0" smtClean="0"/>
              <a:t>Cosmology is the study of the Universe including its origin, age, and mankind’s relationship to it. </a:t>
            </a:r>
            <a:endParaRPr lang="en-US" sz="3200" b="1" i="1" dirty="0"/>
          </a:p>
        </p:txBody>
      </p:sp>
      <p:sp>
        <p:nvSpPr>
          <p:cNvPr id="4" name="TextBox 3"/>
          <p:cNvSpPr txBox="1"/>
          <p:nvPr/>
        </p:nvSpPr>
        <p:spPr>
          <a:xfrm>
            <a:off x="381000" y="2057400"/>
            <a:ext cx="8534400" cy="1200329"/>
          </a:xfrm>
          <a:prstGeom prst="rect">
            <a:avLst/>
          </a:prstGeom>
          <a:noFill/>
          <a:ln w="6350">
            <a:solidFill>
              <a:schemeClr val="tx1"/>
            </a:solidFill>
          </a:ln>
        </p:spPr>
        <p:txBody>
          <a:bodyPr wrap="square" rtlCol="0">
            <a:spAutoFit/>
          </a:bodyPr>
          <a:lstStyle/>
          <a:p>
            <a:pPr algn="ctr"/>
            <a:r>
              <a:rPr lang="en-US" sz="2400" b="1" i="1" dirty="0" smtClean="0"/>
              <a:t>The BIBLICAL Fact:</a:t>
            </a:r>
          </a:p>
          <a:p>
            <a:pPr algn="ctr"/>
            <a:r>
              <a:rPr lang="en-US" sz="2400" b="1" i="1" dirty="0" smtClean="0">
                <a:solidFill>
                  <a:srgbClr val="FF0000"/>
                </a:solidFill>
              </a:rPr>
              <a:t>“In the beginning God created the heaven and the earth.”  Genesis 1:1 </a:t>
            </a:r>
            <a:endParaRPr lang="en-US" sz="2400" b="1" i="1" dirty="0">
              <a:solidFill>
                <a:srgbClr val="FF0000"/>
              </a:solidFill>
            </a:endParaRPr>
          </a:p>
        </p:txBody>
      </p:sp>
      <p:sp>
        <p:nvSpPr>
          <p:cNvPr id="5" name="TextBox 4"/>
          <p:cNvSpPr txBox="1"/>
          <p:nvPr/>
        </p:nvSpPr>
        <p:spPr>
          <a:xfrm>
            <a:off x="0" y="3276600"/>
            <a:ext cx="9144000" cy="3416320"/>
          </a:xfrm>
          <a:prstGeom prst="rect">
            <a:avLst/>
          </a:prstGeom>
          <a:noFill/>
        </p:spPr>
        <p:txBody>
          <a:bodyPr wrap="square" rtlCol="0">
            <a:spAutoFit/>
          </a:bodyPr>
          <a:lstStyle/>
          <a:p>
            <a:r>
              <a:rPr lang="en-US" sz="2400" b="1" dirty="0" smtClean="0"/>
              <a:t>It is important to note the Hebrew word used here for ‘heaven’ (</a:t>
            </a:r>
            <a:r>
              <a:rPr lang="en-US" sz="2400" b="1" dirty="0" err="1" smtClean="0">
                <a:solidFill>
                  <a:srgbClr val="FF0000"/>
                </a:solidFill>
              </a:rPr>
              <a:t>shamayim</a:t>
            </a:r>
            <a:r>
              <a:rPr lang="en-US" sz="2400" b="1" dirty="0" smtClean="0"/>
              <a:t>) literally means  </a:t>
            </a:r>
            <a:r>
              <a:rPr lang="en-US" sz="2400" b="1" i="1" u="sng" dirty="0" smtClean="0"/>
              <a:t>“the higher plane where the celestial bodies revolve”  </a:t>
            </a:r>
          </a:p>
          <a:p>
            <a:endParaRPr lang="en-US" sz="2400" b="1" i="1" u="sng" dirty="0" smtClean="0"/>
          </a:p>
          <a:p>
            <a:r>
              <a:rPr lang="en-US" sz="2400" b="1" dirty="0" smtClean="0"/>
              <a:t>Obviously, this word references the “sky” above us as well as “space”  in which the “celestial” or “heavenly” bodies revolve. Certainly there were no telescopes in Moses’ day. How then could he KNOW that above the “sky” there were “revolving bodies” (planets, moons, etc.)?</a:t>
            </a:r>
          </a:p>
          <a:p>
            <a:pPr algn="ctr"/>
            <a:r>
              <a:rPr lang="en-US" sz="2400" b="1" i="1" dirty="0" smtClean="0"/>
              <a:t>DIVINE REVELATION from the CREATOR!</a:t>
            </a:r>
            <a:endParaRPr lang="en-US" sz="2400" b="1"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The Foundations of Creationism</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b="1" dirty="0" smtClean="0"/>
              <a:t>The Word of God as given by Supernatural Inspiration</a:t>
            </a:r>
            <a:br>
              <a:rPr lang="en-US" sz="2400" b="1" dirty="0" smtClean="0"/>
            </a:br>
            <a:r>
              <a:rPr lang="en-US" sz="2400" b="1" i="1" dirty="0" smtClean="0">
                <a:solidFill>
                  <a:srgbClr val="FF0000"/>
                </a:solidFill>
              </a:rPr>
              <a:t>“In the beginning God created the heaven and the earth.” Genesis 1:1 </a:t>
            </a:r>
            <a:br>
              <a:rPr lang="en-US" sz="2400" b="1" i="1" dirty="0" smtClean="0">
                <a:solidFill>
                  <a:srgbClr val="FF0000"/>
                </a:solidFill>
              </a:rPr>
            </a:br>
            <a:r>
              <a:rPr lang="en-US" sz="2400" b="1" i="1" dirty="0" smtClean="0">
                <a:solidFill>
                  <a:srgbClr val="FF0000"/>
                </a:solidFill>
              </a:rPr>
              <a:t>“So God created man in his own image, in the image of God created he him; male and female created he them.”      Genesis 1:27 </a:t>
            </a:r>
          </a:p>
          <a:p>
            <a:r>
              <a:rPr lang="en-US" sz="2400" b="1" dirty="0" smtClean="0"/>
              <a:t>The Truthfulness of God</a:t>
            </a:r>
            <a:br>
              <a:rPr lang="en-US" sz="2400" b="1" dirty="0" smtClean="0"/>
            </a:br>
            <a:r>
              <a:rPr lang="en-US" sz="2400" b="1" i="1" dirty="0" smtClean="0">
                <a:solidFill>
                  <a:srgbClr val="FF0000"/>
                </a:solidFill>
              </a:rPr>
              <a:t>“For all the promises of God in him are yea, and in him Amen, unto the glory of God by us.” 2 Corinthians 1:20 </a:t>
            </a:r>
            <a:br>
              <a:rPr lang="en-US" sz="2400" b="1" i="1" dirty="0" smtClean="0">
                <a:solidFill>
                  <a:srgbClr val="FF0000"/>
                </a:solidFill>
              </a:rPr>
            </a:br>
            <a:r>
              <a:rPr lang="en-US" sz="2400" b="1" i="1" dirty="0" smtClean="0">
                <a:solidFill>
                  <a:srgbClr val="FF0000"/>
                </a:solidFill>
              </a:rPr>
              <a:t>“…God…cannot lie… “ Titus 1:2 </a:t>
            </a:r>
            <a:endParaRPr lang="en-US" sz="2400" b="1" i="1" dirty="0">
              <a:solidFill>
                <a:srgbClr val="FF0000"/>
              </a:solidFill>
            </a:endParaRPr>
          </a:p>
        </p:txBody>
      </p:sp>
      <p:pic>
        <p:nvPicPr>
          <p:cNvPr id="1026" name="Picture 2" descr="bible 11">
            <a:hlinkClick r:id="rId2"/>
          </p:cNvPr>
          <p:cNvPicPr>
            <a:picLocks noChangeAspect="1" noChangeArrowheads="1"/>
          </p:cNvPicPr>
          <p:nvPr/>
        </p:nvPicPr>
        <p:blipFill>
          <a:blip r:embed="rId3" cstate="print"/>
          <a:srcRect/>
          <a:stretch>
            <a:fillRect/>
          </a:stretch>
        </p:blipFill>
        <p:spPr bwMode="auto">
          <a:xfrm>
            <a:off x="6096000" y="5257800"/>
            <a:ext cx="2486025" cy="137349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i="1" dirty="0" smtClean="0"/>
              <a:t>In secular ‘science,’ the most widely-held theory concerning the Origin of the Universe is the </a:t>
            </a:r>
            <a:br>
              <a:rPr lang="en-US" sz="3200" b="1" i="1" dirty="0" smtClean="0"/>
            </a:br>
            <a:r>
              <a:rPr lang="en-US" sz="3200" b="1" i="1" dirty="0" smtClean="0"/>
              <a:t>BIG BANG THEORY-</a:t>
            </a:r>
            <a:endParaRPr lang="en-US" sz="3200" b="1" i="1" dirty="0"/>
          </a:p>
        </p:txBody>
      </p:sp>
      <p:sp>
        <p:nvSpPr>
          <p:cNvPr id="4" name="TextBox 3"/>
          <p:cNvSpPr txBox="1"/>
          <p:nvPr/>
        </p:nvSpPr>
        <p:spPr>
          <a:xfrm>
            <a:off x="0" y="1981200"/>
            <a:ext cx="9144000" cy="1938992"/>
          </a:xfrm>
          <a:prstGeom prst="rect">
            <a:avLst/>
          </a:prstGeom>
          <a:noFill/>
        </p:spPr>
        <p:txBody>
          <a:bodyPr wrap="square" rtlCol="0">
            <a:spAutoFit/>
          </a:bodyPr>
          <a:lstStyle/>
          <a:p>
            <a:r>
              <a:rPr lang="en-US" sz="2000" b="1" dirty="0" smtClean="0"/>
              <a:t>“The Big Bang is the cosmological model of the initial conditions and subsequent development of the universe supported by the most comprehensive and accurate explanations from current scientific evidence and observation. As used by cosmologists, the term </a:t>
            </a:r>
            <a:r>
              <a:rPr lang="en-US" sz="2000" b="1" i="1" dirty="0" smtClean="0"/>
              <a:t>Big Bang</a:t>
            </a:r>
            <a:r>
              <a:rPr lang="en-US" sz="2000" b="1" dirty="0" smtClean="0"/>
              <a:t> generally refers to the idea that the universe has expanded from a primordial hot and dense initial condition at some finite time in the past, and continues to expand to this day.”</a:t>
            </a:r>
            <a:endParaRPr lang="en-US" sz="2000" b="1" dirty="0"/>
          </a:p>
        </p:txBody>
      </p:sp>
      <p:sp>
        <p:nvSpPr>
          <p:cNvPr id="5" name="TextBox 4"/>
          <p:cNvSpPr txBox="1"/>
          <p:nvPr/>
        </p:nvSpPr>
        <p:spPr>
          <a:xfrm>
            <a:off x="0" y="4343400"/>
            <a:ext cx="9144000" cy="1015663"/>
          </a:xfrm>
          <a:prstGeom prst="rect">
            <a:avLst/>
          </a:prstGeom>
          <a:noFill/>
        </p:spPr>
        <p:txBody>
          <a:bodyPr wrap="square" rtlCol="0">
            <a:spAutoFit/>
          </a:bodyPr>
          <a:lstStyle/>
          <a:p>
            <a:r>
              <a:rPr lang="en-US" sz="2000" b="1" dirty="0" smtClean="0"/>
              <a:t>“The evidence for the Big Bang comes from many pieces of observational data that are consistent with the Big Bang. None of these </a:t>
            </a:r>
            <a:r>
              <a:rPr lang="en-US" sz="2000" b="1" i="1" dirty="0" smtClean="0"/>
              <a:t>prove</a:t>
            </a:r>
            <a:r>
              <a:rPr lang="en-US" sz="2000" b="1" dirty="0" smtClean="0"/>
              <a:t> the Big Bang, since scientific theories are not proven.”</a:t>
            </a:r>
            <a:endParaRPr lang="en-US" sz="2000" b="1" dirty="0"/>
          </a:p>
        </p:txBody>
      </p:sp>
      <p:sp>
        <p:nvSpPr>
          <p:cNvPr id="6" name="TextBox 5"/>
          <p:cNvSpPr txBox="1"/>
          <p:nvPr/>
        </p:nvSpPr>
        <p:spPr>
          <a:xfrm>
            <a:off x="0" y="5638800"/>
            <a:ext cx="8763000" cy="646331"/>
          </a:xfrm>
          <a:prstGeom prst="rect">
            <a:avLst/>
          </a:prstGeom>
          <a:noFill/>
        </p:spPr>
        <p:txBody>
          <a:bodyPr wrap="square" rtlCol="0">
            <a:spAutoFit/>
          </a:bodyPr>
          <a:lstStyle/>
          <a:p>
            <a:pPr algn="r"/>
            <a:r>
              <a:rPr lang="en-US" dirty="0" smtClean="0"/>
              <a:t>THE ABOVE QUOTATIONS ARE TAKEN VERBATIM FROM-</a:t>
            </a:r>
            <a:br>
              <a:rPr lang="en-US" dirty="0" smtClean="0"/>
            </a:br>
            <a:r>
              <a:rPr lang="en-US" b="1" i="1" dirty="0" smtClean="0"/>
              <a:t>What is the evidence for the Big Bang?, UCLA Division of Astronomy and Astrophysics </a:t>
            </a:r>
            <a:endParaRPr lang="en-US" b="1"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i="1" dirty="0" smtClean="0">
                <a:effectLst>
                  <a:outerShdw blurRad="38100" dist="38100" dir="2700000" algn="tl">
                    <a:srgbClr val="000000">
                      <a:alpha val="43137"/>
                    </a:srgbClr>
                  </a:outerShdw>
                </a:effectLst>
              </a:rPr>
              <a:t>A Visual Representation of the </a:t>
            </a:r>
            <a:br>
              <a:rPr lang="en-US" sz="2400" b="1" i="1" dirty="0" smtClean="0">
                <a:effectLst>
                  <a:outerShdw blurRad="38100" dist="38100" dir="2700000" algn="tl">
                    <a:srgbClr val="000000">
                      <a:alpha val="43137"/>
                    </a:srgbClr>
                  </a:outerShdw>
                </a:effectLst>
              </a:rPr>
            </a:br>
            <a:r>
              <a:rPr lang="en-US" sz="2400" b="1" i="1" dirty="0" smtClean="0">
                <a:effectLst>
                  <a:outerShdw blurRad="38100" dist="38100" dir="2700000" algn="tl">
                    <a:srgbClr val="000000">
                      <a:alpha val="43137"/>
                    </a:srgbClr>
                  </a:outerShdw>
                </a:effectLst>
              </a:rPr>
              <a:t>BIG BANG and its effects</a:t>
            </a:r>
            <a:endParaRPr lang="en-US" sz="2400" b="1" i="1" dirty="0">
              <a:effectLst>
                <a:outerShdw blurRad="38100" dist="38100" dir="2700000" algn="tl">
                  <a:srgbClr val="000000">
                    <a:alpha val="43137"/>
                  </a:srgbClr>
                </a:outerShdw>
              </a:effectLst>
            </a:endParaRPr>
          </a:p>
        </p:txBody>
      </p:sp>
      <p:pic>
        <p:nvPicPr>
          <p:cNvPr id="44034" name="Picture 2" descr="File:Universe expansion2.png">
            <a:hlinkClick r:id="rId2"/>
          </p:cNvPr>
          <p:cNvPicPr>
            <a:picLocks noChangeAspect="1" noChangeArrowheads="1"/>
          </p:cNvPicPr>
          <p:nvPr/>
        </p:nvPicPr>
        <p:blipFill>
          <a:blip r:embed="rId3" cstate="print"/>
          <a:srcRect/>
          <a:stretch>
            <a:fillRect/>
          </a:stretch>
        </p:blipFill>
        <p:spPr bwMode="auto">
          <a:xfrm>
            <a:off x="2057400" y="1676400"/>
            <a:ext cx="5219700" cy="4623163"/>
          </a:xfrm>
          <a:prstGeom prst="rect">
            <a:avLst/>
          </a:prstGeom>
          <a:noFill/>
        </p:spPr>
      </p:pic>
      <p:sp>
        <p:nvSpPr>
          <p:cNvPr id="6" name="TextBox 5"/>
          <p:cNvSpPr txBox="1"/>
          <p:nvPr/>
        </p:nvSpPr>
        <p:spPr>
          <a:xfrm>
            <a:off x="5410200" y="5791200"/>
            <a:ext cx="3048000" cy="646331"/>
          </a:xfrm>
          <a:prstGeom prst="rect">
            <a:avLst/>
          </a:prstGeom>
          <a:noFill/>
        </p:spPr>
        <p:txBody>
          <a:bodyPr wrap="square" rtlCol="0">
            <a:spAutoFit/>
          </a:bodyPr>
          <a:lstStyle/>
          <a:p>
            <a:r>
              <a:rPr lang="en-US" b="1" dirty="0" smtClean="0"/>
              <a:t>Original, dense, super-heated mass</a:t>
            </a:r>
            <a:endParaRPr lang="en-US" b="1" dirty="0"/>
          </a:p>
        </p:txBody>
      </p:sp>
      <p:sp>
        <p:nvSpPr>
          <p:cNvPr id="7" name="TextBox 6"/>
          <p:cNvSpPr txBox="1"/>
          <p:nvPr/>
        </p:nvSpPr>
        <p:spPr>
          <a:xfrm>
            <a:off x="6934200" y="3733800"/>
            <a:ext cx="2209800" cy="1477328"/>
          </a:xfrm>
          <a:prstGeom prst="rect">
            <a:avLst/>
          </a:prstGeom>
          <a:noFill/>
        </p:spPr>
        <p:txBody>
          <a:bodyPr wrap="square" rtlCol="0">
            <a:spAutoFit/>
          </a:bodyPr>
          <a:lstStyle/>
          <a:p>
            <a:r>
              <a:rPr lang="en-US" b="1" dirty="0" smtClean="0"/>
              <a:t>Celestial bodies continue to expand as they move further away from the original explosion</a:t>
            </a:r>
            <a:endParaRPr lang="en-US" b="1" dirty="0"/>
          </a:p>
        </p:txBody>
      </p:sp>
      <p:sp>
        <p:nvSpPr>
          <p:cNvPr id="8" name="Right Arrow 7"/>
          <p:cNvSpPr/>
          <p:nvPr/>
        </p:nvSpPr>
        <p:spPr>
          <a:xfrm rot="16200000">
            <a:off x="-723900" y="3238500"/>
            <a:ext cx="3733800" cy="1219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81000" y="5867400"/>
            <a:ext cx="1447800" cy="461665"/>
          </a:xfrm>
          <a:prstGeom prst="rect">
            <a:avLst/>
          </a:prstGeom>
          <a:noFill/>
        </p:spPr>
        <p:txBody>
          <a:bodyPr wrap="square" rtlCol="0">
            <a:spAutoFit/>
          </a:bodyPr>
          <a:lstStyle/>
          <a:p>
            <a:pPr algn="ctr"/>
            <a:r>
              <a:rPr lang="en-US" sz="2400" b="1" dirty="0" smtClean="0">
                <a:effectLst>
                  <a:outerShdw blurRad="38100" dist="38100" dir="2700000" algn="tl">
                    <a:srgbClr val="000000">
                      <a:alpha val="43137"/>
                    </a:srgbClr>
                  </a:outerShdw>
                </a:effectLst>
              </a:rPr>
              <a:t>CHAOS</a:t>
            </a:r>
            <a:endParaRPr lang="en-US" sz="2400" b="1" dirty="0">
              <a:effectLst>
                <a:outerShdw blurRad="38100" dist="38100" dir="2700000" algn="tl">
                  <a:srgbClr val="000000">
                    <a:alpha val="43137"/>
                  </a:srgbClr>
                </a:outerShdw>
              </a:effectLst>
            </a:endParaRPr>
          </a:p>
        </p:txBody>
      </p:sp>
      <p:sp>
        <p:nvSpPr>
          <p:cNvPr id="13" name="TextBox 12"/>
          <p:cNvSpPr txBox="1"/>
          <p:nvPr/>
        </p:nvSpPr>
        <p:spPr>
          <a:xfrm>
            <a:off x="381000" y="1447800"/>
            <a:ext cx="1371600" cy="461665"/>
          </a:xfrm>
          <a:prstGeom prst="rect">
            <a:avLst/>
          </a:prstGeom>
          <a:noFill/>
        </p:spPr>
        <p:txBody>
          <a:bodyPr wrap="square" rtlCol="0">
            <a:spAutoFit/>
          </a:bodyPr>
          <a:lstStyle/>
          <a:p>
            <a:pPr algn="ctr"/>
            <a:r>
              <a:rPr lang="en-US" sz="2400" b="1" dirty="0" smtClean="0">
                <a:effectLst>
                  <a:outerShdw blurRad="38100" dist="38100" dir="2700000" algn="tl">
                    <a:srgbClr val="000000">
                      <a:alpha val="43137"/>
                    </a:srgbClr>
                  </a:outerShdw>
                </a:effectLst>
              </a:rPr>
              <a:t>   ORDER</a:t>
            </a:r>
            <a:endParaRPr lang="en-US" sz="24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i="1" dirty="0" smtClean="0">
                <a:effectLst>
                  <a:outerShdw blurRad="38100" dist="38100" dir="2700000" algn="tl">
                    <a:srgbClr val="000000">
                      <a:alpha val="43137"/>
                    </a:srgbClr>
                  </a:outerShdw>
                </a:effectLst>
              </a:rPr>
              <a:t>“A Multitude of Problems with the</a:t>
            </a:r>
            <a:br>
              <a:rPr lang="en-US" sz="3600" b="1" i="1" dirty="0" smtClean="0">
                <a:effectLst>
                  <a:outerShdw blurRad="38100" dist="38100" dir="2700000" algn="tl">
                    <a:srgbClr val="000000">
                      <a:alpha val="43137"/>
                    </a:srgbClr>
                  </a:outerShdw>
                </a:effectLst>
              </a:rPr>
            </a:br>
            <a:r>
              <a:rPr lang="en-US" sz="3600" b="1" i="1" dirty="0" smtClean="0">
                <a:effectLst>
                  <a:outerShdw blurRad="38100" dist="38100" dir="2700000" algn="tl">
                    <a:srgbClr val="000000">
                      <a:alpha val="43137"/>
                    </a:srgbClr>
                  </a:outerShdw>
                </a:effectLst>
              </a:rPr>
              <a:t>BIG BANG Theory”</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1905000"/>
            <a:ext cx="9144000" cy="3785652"/>
          </a:xfrm>
          <a:prstGeom prst="rect">
            <a:avLst/>
          </a:prstGeom>
          <a:noFill/>
        </p:spPr>
        <p:txBody>
          <a:bodyPr wrap="square" rtlCol="0">
            <a:spAutoFit/>
          </a:bodyPr>
          <a:lstStyle/>
          <a:p>
            <a:pPr marL="457200" indent="-457200">
              <a:buAutoNum type="arabicParenR"/>
            </a:pPr>
            <a:r>
              <a:rPr lang="en-US" sz="2400" b="1" dirty="0" smtClean="0">
                <a:solidFill>
                  <a:srgbClr val="FF0000"/>
                </a:solidFill>
              </a:rPr>
              <a:t>THE LAW OF CONSERVATION OF ANGULAR MOMENTUM</a:t>
            </a:r>
            <a:r>
              <a:rPr lang="en-US" sz="2400" b="1" dirty="0" smtClean="0"/>
              <a:t/>
            </a:r>
            <a:br>
              <a:rPr lang="en-US" sz="2400" b="1" dirty="0" smtClean="0"/>
            </a:br>
            <a:r>
              <a:rPr lang="en-US" sz="2400" b="1" i="1" dirty="0" smtClean="0"/>
              <a:t>This law of physics says simply that ‘spin-off’ bodies from a single source cannot move contrary to the single source without outside interference.</a:t>
            </a:r>
            <a:r>
              <a:rPr lang="en-US" sz="2400" b="1" dirty="0" smtClean="0"/>
              <a:t> </a:t>
            </a:r>
            <a:br>
              <a:rPr lang="en-US" sz="2400" b="1" dirty="0" smtClean="0"/>
            </a:br>
            <a:r>
              <a:rPr lang="en-US" sz="2400" b="1" dirty="0" smtClean="0"/>
              <a:t>In other words, if all planets, stars, moons, etc. came from a single, spinning source of matter- then all planets, stars, and moons SHOULD spin the same direction as the single source. </a:t>
            </a:r>
            <a:r>
              <a:rPr lang="en-US" sz="2400" b="1" i="1" dirty="0" smtClean="0"/>
              <a:t>However, </a:t>
            </a:r>
            <a:r>
              <a:rPr lang="en-US" sz="2400" b="1" dirty="0" smtClean="0"/>
              <a:t>just in our own solar system, the planets of Venus and Uranus spin opposite of the other planets.  In fact, there are moons that not only spin backwards- they orbit backwards!</a:t>
            </a:r>
          </a:p>
        </p:txBody>
      </p:sp>
      <p:pic>
        <p:nvPicPr>
          <p:cNvPr id="47108" name="Picture 4" descr="http://www.fotosearch.com/bthumb/ARP/ARP115/Saturn.jpg"/>
          <p:cNvPicPr>
            <a:picLocks noChangeAspect="1" noChangeArrowheads="1"/>
          </p:cNvPicPr>
          <p:nvPr/>
        </p:nvPicPr>
        <p:blipFill>
          <a:blip r:embed="rId2" cstate="print"/>
          <a:srcRect/>
          <a:stretch>
            <a:fillRect/>
          </a:stretch>
        </p:blipFill>
        <p:spPr bwMode="auto">
          <a:xfrm>
            <a:off x="6705600" y="5334000"/>
            <a:ext cx="2000250" cy="1247215"/>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effectLst>
                  <a:outerShdw blurRad="38100" dist="38100" dir="2700000" algn="tl">
                    <a:srgbClr val="000000">
                      <a:alpha val="43137"/>
                    </a:srgbClr>
                  </a:outerShdw>
                </a:effectLst>
              </a:rPr>
              <a:t>“A Multitude of Problems with the</a:t>
            </a:r>
            <a:br>
              <a:rPr lang="en-US" sz="3200" b="1" i="1" dirty="0" smtClean="0">
                <a:effectLst>
                  <a:outerShdw blurRad="38100" dist="38100" dir="2700000" algn="tl">
                    <a:srgbClr val="000000">
                      <a:alpha val="43137"/>
                    </a:srgbClr>
                  </a:outerShdw>
                </a:effectLst>
              </a:rPr>
            </a:br>
            <a:r>
              <a:rPr lang="en-US" sz="3200" b="1" i="1" dirty="0" smtClean="0">
                <a:effectLst>
                  <a:outerShdw blurRad="38100" dist="38100" dir="2700000" algn="tl">
                    <a:srgbClr val="000000">
                      <a:alpha val="43137"/>
                    </a:srgbClr>
                  </a:outerShdw>
                </a:effectLst>
              </a:rPr>
              <a:t>BIG BANG Theory”</a:t>
            </a:r>
            <a:endParaRPr lang="en-US" sz="3200" dirty="0"/>
          </a:p>
        </p:txBody>
      </p:sp>
      <p:sp>
        <p:nvSpPr>
          <p:cNvPr id="5" name="TextBox 4"/>
          <p:cNvSpPr txBox="1"/>
          <p:nvPr/>
        </p:nvSpPr>
        <p:spPr>
          <a:xfrm>
            <a:off x="0" y="3352800"/>
            <a:ext cx="9144000" cy="3046988"/>
          </a:xfrm>
          <a:prstGeom prst="rect">
            <a:avLst/>
          </a:prstGeom>
          <a:noFill/>
        </p:spPr>
        <p:txBody>
          <a:bodyPr wrap="square" rtlCol="0">
            <a:spAutoFit/>
          </a:bodyPr>
          <a:lstStyle/>
          <a:p>
            <a:r>
              <a:rPr lang="en-US" sz="2400" b="1" dirty="0" smtClean="0">
                <a:solidFill>
                  <a:srgbClr val="FF0000"/>
                </a:solidFill>
              </a:rPr>
              <a:t>2) PLANETARY COOLING</a:t>
            </a:r>
          </a:p>
          <a:p>
            <a:r>
              <a:rPr lang="en-US" sz="2400" b="1" dirty="0" smtClean="0"/>
              <a:t>     When a planet reaches </a:t>
            </a:r>
            <a:r>
              <a:rPr lang="en-US" sz="2400" b="1" i="1" dirty="0" smtClean="0"/>
              <a:t>equilibrium, </a:t>
            </a:r>
            <a:r>
              <a:rPr lang="en-US" sz="2400" b="1" dirty="0" smtClean="0"/>
              <a:t>it is considered a ‘cool planet.’ </a:t>
            </a:r>
            <a:br>
              <a:rPr lang="en-US" sz="2400" b="1" dirty="0" smtClean="0"/>
            </a:br>
            <a:r>
              <a:rPr lang="en-US" sz="2400" b="1" dirty="0" smtClean="0"/>
              <a:t>     This simply means a planet has stopped radiating more heat than</a:t>
            </a:r>
            <a:br>
              <a:rPr lang="en-US" sz="2400" b="1" dirty="0" smtClean="0"/>
            </a:br>
            <a:r>
              <a:rPr lang="en-US" sz="2400" b="1" dirty="0" smtClean="0"/>
              <a:t>     it is absorbing—it has “leveled off.” </a:t>
            </a:r>
          </a:p>
          <a:p>
            <a:r>
              <a:rPr lang="en-US" sz="2400" b="1" dirty="0" smtClean="0"/>
              <a:t>     The evolutionary model shows our solar system to be billions of </a:t>
            </a:r>
            <a:br>
              <a:rPr lang="en-US" sz="2400" b="1" dirty="0" smtClean="0"/>
            </a:br>
            <a:r>
              <a:rPr lang="en-US" sz="2400" b="1" dirty="0" smtClean="0"/>
              <a:t>     </a:t>
            </a:r>
            <a:r>
              <a:rPr lang="en-US" sz="2400" b="1" dirty="0" err="1" smtClean="0"/>
              <a:t>of</a:t>
            </a:r>
            <a:r>
              <a:rPr lang="en-US" sz="2400" b="1" dirty="0" smtClean="0"/>
              <a:t> years old. At the current rate of cooling, all planets in our system</a:t>
            </a:r>
            <a:br>
              <a:rPr lang="en-US" sz="2400" b="1" dirty="0" smtClean="0"/>
            </a:br>
            <a:r>
              <a:rPr lang="en-US" sz="2400" b="1" dirty="0" smtClean="0"/>
              <a:t>     should have reached equilibrium…however, Jupiter and Saturn are</a:t>
            </a:r>
            <a:br>
              <a:rPr lang="en-US" sz="2400" b="1" dirty="0" smtClean="0"/>
            </a:br>
            <a:r>
              <a:rPr lang="en-US" sz="2400" b="1" dirty="0" smtClean="0"/>
              <a:t>     still cooling! This is an embarrassing fact to Big Bangers…</a:t>
            </a:r>
          </a:p>
        </p:txBody>
      </p:sp>
      <p:pic>
        <p:nvPicPr>
          <p:cNvPr id="48130" name="Picture 2" descr="http://www.fotosearch.com/bthumb/ART/ART192/SNS059.jpg"/>
          <p:cNvPicPr>
            <a:picLocks noChangeAspect="1" noChangeArrowheads="1"/>
          </p:cNvPicPr>
          <p:nvPr/>
        </p:nvPicPr>
        <p:blipFill>
          <a:blip r:embed="rId2" cstate="print"/>
          <a:srcRect/>
          <a:stretch>
            <a:fillRect/>
          </a:stretch>
        </p:blipFill>
        <p:spPr bwMode="auto">
          <a:xfrm>
            <a:off x="3505200" y="1371600"/>
            <a:ext cx="1876425" cy="2031799"/>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effectLst>
                  <a:outerShdw blurRad="38100" dist="38100" dir="2700000" algn="tl">
                    <a:srgbClr val="000000">
                      <a:alpha val="43137"/>
                    </a:srgbClr>
                  </a:outerShdw>
                </a:effectLst>
              </a:rPr>
              <a:t>“A Multitude of Problems with the</a:t>
            </a:r>
            <a:br>
              <a:rPr lang="en-US" sz="3200" b="1" i="1" dirty="0" smtClean="0">
                <a:effectLst>
                  <a:outerShdw blurRad="38100" dist="38100" dir="2700000" algn="tl">
                    <a:srgbClr val="000000">
                      <a:alpha val="43137"/>
                    </a:srgbClr>
                  </a:outerShdw>
                </a:effectLst>
              </a:rPr>
            </a:br>
            <a:r>
              <a:rPr lang="en-US" sz="3200" b="1" i="1" dirty="0" smtClean="0">
                <a:effectLst>
                  <a:outerShdw blurRad="38100" dist="38100" dir="2700000" algn="tl">
                    <a:srgbClr val="000000">
                      <a:alpha val="43137"/>
                    </a:srgbClr>
                  </a:outerShdw>
                </a:effectLst>
              </a:rPr>
              <a:t>BIG BANG Theory”</a:t>
            </a:r>
            <a:endParaRPr lang="en-US" sz="3200" dirty="0"/>
          </a:p>
        </p:txBody>
      </p:sp>
      <p:sp>
        <p:nvSpPr>
          <p:cNvPr id="4" name="TextBox 3"/>
          <p:cNvSpPr txBox="1"/>
          <p:nvPr/>
        </p:nvSpPr>
        <p:spPr>
          <a:xfrm>
            <a:off x="0" y="1828800"/>
            <a:ext cx="9144000" cy="4662815"/>
          </a:xfrm>
          <a:prstGeom prst="rect">
            <a:avLst/>
          </a:prstGeom>
          <a:noFill/>
        </p:spPr>
        <p:txBody>
          <a:bodyPr wrap="square" rtlCol="0">
            <a:spAutoFit/>
          </a:bodyPr>
          <a:lstStyle/>
          <a:p>
            <a:r>
              <a:rPr lang="en-US" sz="2400" b="1" dirty="0" smtClean="0">
                <a:solidFill>
                  <a:srgbClr val="FF0000"/>
                </a:solidFill>
              </a:rPr>
              <a:t>3) SPIRAL-SHAPED UNIVERSE</a:t>
            </a:r>
            <a:r>
              <a:rPr lang="en-US" sz="2400" b="1" dirty="0" smtClean="0"/>
              <a:t/>
            </a:r>
            <a:br>
              <a:rPr lang="en-US" sz="2400" b="1" dirty="0" smtClean="0"/>
            </a:br>
            <a:r>
              <a:rPr lang="en-US" sz="2400" b="1" dirty="0" smtClean="0"/>
              <a:t>     If the Big Bang produced our universe billions of years ago, the </a:t>
            </a:r>
            <a:br>
              <a:rPr lang="en-US" sz="2400" b="1" dirty="0" smtClean="0"/>
            </a:br>
            <a:r>
              <a:rPr lang="en-US" sz="2400" b="1" dirty="0" smtClean="0"/>
              <a:t>     elliptical shape of our universe should be gone. In fact, at present, </a:t>
            </a:r>
            <a:br>
              <a:rPr lang="en-US" sz="2400" b="1" dirty="0" smtClean="0"/>
            </a:br>
            <a:r>
              <a:rPr lang="en-US" sz="2400" b="1" dirty="0" smtClean="0"/>
              <a:t>     our universe is LOSING its spiral shape. Over billions of years of this,</a:t>
            </a:r>
            <a:br>
              <a:rPr lang="en-US" sz="2400" b="1" dirty="0" smtClean="0"/>
            </a:br>
            <a:r>
              <a:rPr lang="en-US" sz="2400" b="1" dirty="0" smtClean="0"/>
              <a:t>     the Milky Way should now be randomized (without form). This</a:t>
            </a:r>
            <a:br>
              <a:rPr lang="en-US" sz="2400" b="1" dirty="0" smtClean="0"/>
            </a:br>
            <a:r>
              <a:rPr lang="en-US" sz="2400" b="1" dirty="0" smtClean="0"/>
              <a:t>     shows further the young age of God’s Creation. This also shows </a:t>
            </a:r>
            <a:br>
              <a:rPr lang="en-US" sz="2400" b="1" dirty="0" smtClean="0"/>
            </a:br>
            <a:r>
              <a:rPr lang="en-US" sz="2400" b="1" dirty="0" smtClean="0"/>
              <a:t>     that the Creation is wearing down and is nearing destruction.</a:t>
            </a:r>
          </a:p>
          <a:p>
            <a:endParaRPr lang="en-US" sz="2400" b="1" dirty="0" smtClean="0"/>
          </a:p>
          <a:p>
            <a:r>
              <a:rPr lang="en-US" sz="2100" b="1" i="1" dirty="0" smtClean="0">
                <a:solidFill>
                  <a:srgbClr val="FF0000"/>
                </a:solidFill>
              </a:rPr>
              <a:t>“And, Thou, Lord, in the beginning hast laid the foundation of the earth; and the heavens are the works of </a:t>
            </a:r>
            <a:r>
              <a:rPr lang="en-US" sz="2100" b="1" i="1" dirty="0" err="1" smtClean="0">
                <a:solidFill>
                  <a:srgbClr val="FF0000"/>
                </a:solidFill>
              </a:rPr>
              <a:t>thine</a:t>
            </a:r>
            <a:r>
              <a:rPr lang="en-US" sz="2100" b="1" i="1" dirty="0" smtClean="0">
                <a:solidFill>
                  <a:srgbClr val="FF0000"/>
                </a:solidFill>
              </a:rPr>
              <a:t> hands: </a:t>
            </a:r>
            <a:r>
              <a:rPr lang="en-US" sz="2100" b="1" i="1" u="sng" dirty="0" smtClean="0">
                <a:solidFill>
                  <a:srgbClr val="FF0000"/>
                </a:solidFill>
              </a:rPr>
              <a:t>They shall perish</a:t>
            </a:r>
            <a:r>
              <a:rPr lang="en-US" sz="2100" b="1" i="1" dirty="0" smtClean="0">
                <a:solidFill>
                  <a:srgbClr val="FF0000"/>
                </a:solidFill>
              </a:rPr>
              <a:t>; but thou </a:t>
            </a:r>
            <a:r>
              <a:rPr lang="en-US" sz="2100" b="1" i="1" dirty="0" err="1" smtClean="0">
                <a:solidFill>
                  <a:srgbClr val="FF0000"/>
                </a:solidFill>
              </a:rPr>
              <a:t>remainest</a:t>
            </a:r>
            <a:r>
              <a:rPr lang="en-US" sz="2100" b="1" i="1" dirty="0" smtClean="0">
                <a:solidFill>
                  <a:srgbClr val="FF0000"/>
                </a:solidFill>
              </a:rPr>
              <a:t>; and </a:t>
            </a:r>
            <a:r>
              <a:rPr lang="en-US" sz="2100" b="1" i="1" u="sng" dirty="0" smtClean="0">
                <a:solidFill>
                  <a:srgbClr val="FF0000"/>
                </a:solidFill>
              </a:rPr>
              <a:t>they all shall wax old </a:t>
            </a:r>
            <a:r>
              <a:rPr lang="en-US" sz="2100" b="1" i="1" dirty="0" smtClean="0">
                <a:solidFill>
                  <a:srgbClr val="FF0000"/>
                </a:solidFill>
              </a:rPr>
              <a:t>as doth a garment; </a:t>
            </a:r>
            <a:r>
              <a:rPr lang="en-US" sz="2100" b="1" i="1" u="sng" dirty="0" smtClean="0">
                <a:solidFill>
                  <a:srgbClr val="FF0000"/>
                </a:solidFill>
              </a:rPr>
              <a:t>And as a vesture </a:t>
            </a:r>
            <a:r>
              <a:rPr lang="en-US" sz="2100" b="1" i="1" u="sng" dirty="0" err="1" smtClean="0">
                <a:solidFill>
                  <a:srgbClr val="FF0000"/>
                </a:solidFill>
              </a:rPr>
              <a:t>shalt</a:t>
            </a:r>
            <a:r>
              <a:rPr lang="en-US" sz="2100" b="1" i="1" u="sng" dirty="0" smtClean="0">
                <a:solidFill>
                  <a:srgbClr val="FF0000"/>
                </a:solidFill>
              </a:rPr>
              <a:t> thou fold them up, and they shall be changed</a:t>
            </a:r>
            <a:r>
              <a:rPr lang="en-US" sz="2100" b="1" i="1" dirty="0" smtClean="0">
                <a:solidFill>
                  <a:srgbClr val="FF0000"/>
                </a:solidFill>
              </a:rPr>
              <a:t>: but thou art the same, and thy years shall not fail.” Hebrews 1:10-12 </a:t>
            </a:r>
            <a:endParaRPr lang="en-US" sz="2100" b="1" i="1" dirty="0">
              <a:solidFill>
                <a:srgbClr val="FF0000"/>
              </a:solidFill>
            </a:endParaRPr>
          </a:p>
        </p:txBody>
      </p:sp>
      <p:sp>
        <p:nvSpPr>
          <p:cNvPr id="5" name="TextBox 4"/>
          <p:cNvSpPr txBox="1"/>
          <p:nvPr/>
        </p:nvSpPr>
        <p:spPr>
          <a:xfrm>
            <a:off x="6019800" y="6334780"/>
            <a:ext cx="4419600" cy="523220"/>
          </a:xfrm>
          <a:prstGeom prst="rect">
            <a:avLst/>
          </a:prstGeom>
          <a:noFill/>
        </p:spPr>
        <p:txBody>
          <a:bodyPr wrap="square" rtlCol="0">
            <a:spAutoFit/>
          </a:bodyPr>
          <a:lstStyle/>
          <a:p>
            <a:r>
              <a:rPr lang="en-US" sz="2800" b="1" dirty="0" smtClean="0">
                <a:effectLst>
                  <a:outerShdw blurRad="38100" dist="38100" dir="2700000" algn="tl">
                    <a:srgbClr val="000000">
                      <a:alpha val="43137"/>
                    </a:srgbClr>
                  </a:outerShdw>
                </a:effectLst>
              </a:rPr>
              <a:t>SEE  NEXT  SLIDE </a:t>
            </a:r>
            <a:r>
              <a:rPr lang="en-US" sz="2800" b="1" dirty="0" smtClean="0">
                <a:effectLst>
                  <a:outerShdw blurRad="38100" dist="38100" dir="2700000" algn="tl">
                    <a:srgbClr val="000000">
                      <a:alpha val="43137"/>
                    </a:srgbClr>
                  </a:outerShdw>
                </a:effectLst>
                <a:sym typeface="Wingdings" pitchFamily="2" charset="2"/>
              </a:rPr>
              <a:t></a:t>
            </a:r>
            <a:endParaRPr lang="en-US" sz="28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http://www.fotosearch.com/bthumb/CSP/CSP064/k0646600.jpg"/>
          <p:cNvPicPr>
            <a:picLocks noChangeAspect="1" noChangeArrowheads="1"/>
          </p:cNvPicPr>
          <p:nvPr/>
        </p:nvPicPr>
        <p:blipFill>
          <a:blip r:embed="rId3" cstate="print"/>
          <a:srcRect/>
          <a:stretch>
            <a:fillRect/>
          </a:stretch>
        </p:blipFill>
        <p:spPr bwMode="auto">
          <a:xfrm>
            <a:off x="95252" y="1371600"/>
            <a:ext cx="3333748" cy="4114800"/>
          </a:xfrm>
          <a:prstGeom prst="rect">
            <a:avLst/>
          </a:prstGeom>
          <a:noFill/>
        </p:spPr>
      </p:pic>
      <p:pic>
        <p:nvPicPr>
          <p:cNvPr id="49156" name="Picture 4" descr="http://www.fotosearch.com/bthumb/UNW/UNW365/u17595285.jpg"/>
          <p:cNvPicPr>
            <a:picLocks noChangeAspect="1" noChangeArrowheads="1"/>
          </p:cNvPicPr>
          <p:nvPr/>
        </p:nvPicPr>
        <p:blipFill>
          <a:blip r:embed="rId4" cstate="print"/>
          <a:srcRect/>
          <a:stretch>
            <a:fillRect/>
          </a:stretch>
        </p:blipFill>
        <p:spPr bwMode="auto">
          <a:xfrm>
            <a:off x="5638800" y="1371600"/>
            <a:ext cx="3171711" cy="4038600"/>
          </a:xfrm>
          <a:prstGeom prst="rect">
            <a:avLst/>
          </a:prstGeom>
          <a:noFill/>
        </p:spPr>
      </p:pic>
      <p:sp>
        <p:nvSpPr>
          <p:cNvPr id="8" name="TextBox 7"/>
          <p:cNvSpPr txBox="1"/>
          <p:nvPr/>
        </p:nvSpPr>
        <p:spPr>
          <a:xfrm>
            <a:off x="152400" y="457200"/>
            <a:ext cx="3200400" cy="954107"/>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THE WAY IT IS…</a:t>
            </a:r>
          </a:p>
          <a:p>
            <a:pPr algn="ctr"/>
            <a:r>
              <a:rPr lang="en-US" sz="2800" b="1" dirty="0" smtClean="0">
                <a:effectLst>
                  <a:outerShdw blurRad="38100" dist="38100" dir="2700000" algn="tl">
                    <a:srgbClr val="000000">
                      <a:alpha val="43137"/>
                    </a:srgbClr>
                  </a:outerShdw>
                </a:effectLst>
              </a:rPr>
              <a:t>Creation</a:t>
            </a:r>
            <a:endParaRPr lang="en-US" sz="2800" b="1" dirty="0">
              <a:effectLst>
                <a:outerShdw blurRad="38100" dist="38100" dir="2700000" algn="tl">
                  <a:srgbClr val="000000">
                    <a:alpha val="43137"/>
                  </a:srgbClr>
                </a:outerShdw>
              </a:effectLst>
            </a:endParaRPr>
          </a:p>
        </p:txBody>
      </p:sp>
      <p:sp>
        <p:nvSpPr>
          <p:cNvPr id="9" name="TextBox 8"/>
          <p:cNvSpPr txBox="1"/>
          <p:nvPr/>
        </p:nvSpPr>
        <p:spPr>
          <a:xfrm>
            <a:off x="5105400" y="457200"/>
            <a:ext cx="4038600" cy="954107"/>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THE WAY IT SHOULD BE…</a:t>
            </a:r>
          </a:p>
          <a:p>
            <a:pPr algn="ctr"/>
            <a:r>
              <a:rPr lang="en-US" sz="2800" b="1" dirty="0" smtClean="0">
                <a:effectLst>
                  <a:outerShdw blurRad="38100" dist="38100" dir="2700000" algn="tl">
                    <a:srgbClr val="000000">
                      <a:alpha val="43137"/>
                    </a:srgbClr>
                  </a:outerShdw>
                </a:effectLst>
              </a:rPr>
              <a:t>Big Bang</a:t>
            </a:r>
            <a:endParaRPr lang="en-US" sz="2800" b="1" dirty="0">
              <a:effectLst>
                <a:outerShdw blurRad="38100" dist="38100" dir="2700000" algn="tl">
                  <a:srgbClr val="000000">
                    <a:alpha val="43137"/>
                  </a:srgbClr>
                </a:outerShdw>
              </a:effectLst>
            </a:endParaRPr>
          </a:p>
        </p:txBody>
      </p:sp>
      <p:sp>
        <p:nvSpPr>
          <p:cNvPr id="10" name="Rectangle 9"/>
          <p:cNvSpPr/>
          <p:nvPr/>
        </p:nvSpPr>
        <p:spPr>
          <a:xfrm>
            <a:off x="457200" y="5780782"/>
            <a:ext cx="8305800" cy="1077218"/>
          </a:xfrm>
          <a:prstGeom prst="rect">
            <a:avLst/>
          </a:prstGeom>
        </p:spPr>
        <p:txBody>
          <a:bodyPr wrap="square">
            <a:spAutoFit/>
          </a:bodyPr>
          <a:lstStyle/>
          <a:p>
            <a:pPr algn="ctr"/>
            <a:r>
              <a:rPr lang="en-US" sz="3200" b="1" i="1" dirty="0" smtClean="0">
                <a:solidFill>
                  <a:srgbClr val="FF0000"/>
                </a:solidFill>
              </a:rPr>
              <a:t>“Hath not my hand made all these things?” </a:t>
            </a:r>
          </a:p>
          <a:p>
            <a:pPr algn="ctr"/>
            <a:r>
              <a:rPr lang="en-US" sz="3200" b="1" i="1" dirty="0" smtClean="0">
                <a:solidFill>
                  <a:srgbClr val="FF0000"/>
                </a:solidFill>
              </a:rPr>
              <a:t>Acts 7:50 </a:t>
            </a:r>
            <a:endParaRPr lang="en-US" sz="3200" b="1" i="1" dirty="0">
              <a:solidFill>
                <a:srgbClr val="FF0000"/>
              </a:solidFill>
            </a:endParaRPr>
          </a:p>
        </p:txBody>
      </p:sp>
      <p:cxnSp>
        <p:nvCxnSpPr>
          <p:cNvPr id="12" name="Straight Arrow Connector 11"/>
          <p:cNvCxnSpPr/>
          <p:nvPr/>
        </p:nvCxnSpPr>
        <p:spPr>
          <a:xfrm flipV="1">
            <a:off x="3733800" y="2895600"/>
            <a:ext cx="1524000" cy="531812"/>
          </a:xfrm>
          <a:prstGeom prst="straightConnector1">
            <a:avLst/>
          </a:prstGeom>
          <a:ln w="76200">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effectLst>
                  <a:outerShdw blurRad="38100" dist="38100" dir="2700000" algn="tl">
                    <a:srgbClr val="000000">
                      <a:alpha val="43137"/>
                    </a:srgbClr>
                  </a:outerShdw>
                </a:effectLst>
              </a:rPr>
              <a:t>PRIMITIVE   ENVIRONMENT</a:t>
            </a:r>
            <a:endParaRPr lang="en-US" dirty="0"/>
          </a:p>
        </p:txBody>
      </p:sp>
      <p:sp>
        <p:nvSpPr>
          <p:cNvPr id="3" name="Content Placeholder 2"/>
          <p:cNvSpPr>
            <a:spLocks noGrp="1"/>
          </p:cNvSpPr>
          <p:nvPr>
            <p:ph idx="1"/>
          </p:nvPr>
        </p:nvSpPr>
        <p:spPr/>
        <p:txBody>
          <a:bodyPr/>
          <a:lstStyle/>
          <a:p>
            <a:pPr algn="ctr">
              <a:buNone/>
            </a:pPr>
            <a:r>
              <a:rPr lang="en-US" sz="4400" b="1" i="1" dirty="0" smtClean="0"/>
              <a:t>“The Origin of Life”</a:t>
            </a:r>
          </a:p>
          <a:p>
            <a:pPr>
              <a:buNone/>
            </a:pPr>
            <a:endParaRPr lang="en-US" dirty="0"/>
          </a:p>
        </p:txBody>
      </p:sp>
      <p:pic>
        <p:nvPicPr>
          <p:cNvPr id="1026" name="Picture 2" descr="http://www.fotosearch.com/bthumb/CSP/CSP030/k0308952.jpg"/>
          <p:cNvPicPr>
            <a:picLocks noChangeAspect="1" noChangeArrowheads="1"/>
          </p:cNvPicPr>
          <p:nvPr/>
        </p:nvPicPr>
        <p:blipFill>
          <a:blip r:embed="rId2" cstate="print"/>
          <a:srcRect/>
          <a:stretch>
            <a:fillRect/>
          </a:stretch>
        </p:blipFill>
        <p:spPr bwMode="auto">
          <a:xfrm>
            <a:off x="2438400" y="2819400"/>
            <a:ext cx="4016741" cy="3048000"/>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b="1" i="1" dirty="0" smtClean="0"/>
              <a:t>“Evolution’s Explanation of Origin”</a:t>
            </a:r>
            <a:endParaRPr lang="en-US" sz="3600" b="1" i="1" dirty="0"/>
          </a:p>
        </p:txBody>
      </p:sp>
      <p:sp>
        <p:nvSpPr>
          <p:cNvPr id="3" name="Content Placeholder 2"/>
          <p:cNvSpPr>
            <a:spLocks noGrp="1"/>
          </p:cNvSpPr>
          <p:nvPr>
            <p:ph idx="1"/>
          </p:nvPr>
        </p:nvSpPr>
        <p:spPr>
          <a:xfrm>
            <a:off x="457200" y="1143000"/>
            <a:ext cx="8229600" cy="5562600"/>
          </a:xfrm>
        </p:spPr>
        <p:txBody>
          <a:bodyPr>
            <a:normAutofit fontScale="92500" lnSpcReduction="20000"/>
          </a:bodyPr>
          <a:lstStyle/>
          <a:p>
            <a:pPr>
              <a:buNone/>
            </a:pPr>
            <a:r>
              <a:rPr lang="en-US" sz="2400" b="1" dirty="0" smtClean="0"/>
              <a:t>After the “Big Bang,” millions upon millions of years after- according to evolutionists- certain conditions were met in the earth’s atmosphere that produced life spontaneously.</a:t>
            </a:r>
          </a:p>
          <a:p>
            <a:pPr>
              <a:buNone/>
            </a:pPr>
            <a:r>
              <a:rPr lang="en-US" sz="2400" b="1" dirty="0" smtClean="0"/>
              <a:t>The atmosphere then- known as the </a:t>
            </a:r>
            <a:r>
              <a:rPr lang="en-US" sz="2400" b="1" u="sng" dirty="0" smtClean="0"/>
              <a:t>Primitive Environment</a:t>
            </a:r>
            <a:r>
              <a:rPr lang="en-US" sz="2400" b="1" dirty="0" smtClean="0"/>
              <a:t>- was just right for producing life (the atmosphere then was totally different from the atmosphere now). The Primitive Environment had to be different from ours because NO LIFE is currently being produced SPONTANEOUSLY. </a:t>
            </a:r>
          </a:p>
          <a:p>
            <a:pPr>
              <a:buNone/>
            </a:pPr>
            <a:r>
              <a:rPr lang="en-US" sz="2400" b="1" dirty="0" smtClean="0"/>
              <a:t>Using an unknown source of energy, amino acids formed in sufficient quantities. The amino acids then mysteriously formed into proteins and nucleotides (complex chemical compounds).  These then reformed into organs inside an unknown main organism. A genetic code was formed spontaneously that contained all the blueprint for life (which had not fully formed).</a:t>
            </a:r>
          </a:p>
          <a:p>
            <a:pPr>
              <a:buNone/>
            </a:pPr>
            <a:r>
              <a:rPr lang="en-US" sz="2400" b="1" dirty="0" smtClean="0"/>
              <a:t>The unknown, unexplainable organism was now ready to produce young. All these steps, logically, had to occur very quickly in the lifetime of ONE organism in order for the theory to work. This process could not take million of years or even one year seeing as bacteria and microbes live very short lives.</a:t>
            </a:r>
            <a:endParaRPr lang="en-US" sz="2400" b="1" dirty="0"/>
          </a:p>
        </p:txBody>
      </p:sp>
      <p:pic>
        <p:nvPicPr>
          <p:cNvPr id="53252" name="Picture 4" descr="http://www.fotosearch.com/bthumb/CSP/CSP087/k0871601.jpg"/>
          <p:cNvPicPr>
            <a:picLocks noChangeAspect="1" noChangeArrowheads="1"/>
          </p:cNvPicPr>
          <p:nvPr/>
        </p:nvPicPr>
        <p:blipFill>
          <a:blip r:embed="rId2" cstate="print"/>
          <a:srcRect/>
          <a:stretch>
            <a:fillRect/>
          </a:stretch>
        </p:blipFill>
        <p:spPr bwMode="auto">
          <a:xfrm>
            <a:off x="0" y="0"/>
            <a:ext cx="762000" cy="1012032"/>
          </a:xfrm>
          <a:prstGeom prst="rect">
            <a:avLst/>
          </a:prstGeom>
          <a:noFill/>
        </p:spPr>
      </p:pic>
      <p:pic>
        <p:nvPicPr>
          <p:cNvPr id="53254" name="Picture 6" descr="http://www.fotosearch.com/bthumb/CSP/CSP087/k0871601.jpg"/>
          <p:cNvPicPr>
            <a:picLocks noChangeAspect="1" noChangeArrowheads="1"/>
          </p:cNvPicPr>
          <p:nvPr/>
        </p:nvPicPr>
        <p:blipFill>
          <a:blip r:embed="rId2" cstate="print"/>
          <a:srcRect/>
          <a:stretch>
            <a:fillRect/>
          </a:stretch>
        </p:blipFill>
        <p:spPr bwMode="auto">
          <a:xfrm>
            <a:off x="8534400" y="6048374"/>
            <a:ext cx="609600" cy="809626"/>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“From the Horse’s Mouth”</a:t>
            </a:r>
            <a:endParaRPr lang="en-US" sz="3600" b="1" i="1" dirty="0"/>
          </a:p>
        </p:txBody>
      </p:sp>
      <p:sp>
        <p:nvSpPr>
          <p:cNvPr id="4" name="TextBox 3"/>
          <p:cNvSpPr txBox="1"/>
          <p:nvPr/>
        </p:nvSpPr>
        <p:spPr>
          <a:xfrm>
            <a:off x="0" y="1752600"/>
            <a:ext cx="9144000" cy="2893100"/>
          </a:xfrm>
          <a:prstGeom prst="rect">
            <a:avLst/>
          </a:prstGeom>
          <a:noFill/>
        </p:spPr>
        <p:txBody>
          <a:bodyPr wrap="square" rtlCol="0">
            <a:spAutoFit/>
          </a:bodyPr>
          <a:lstStyle/>
          <a:p>
            <a:r>
              <a:rPr lang="en-US" sz="2400" b="1" dirty="0" smtClean="0"/>
              <a:t>Consider what Charles Darwin himself said concerning this “Primitive Environment” theory…</a:t>
            </a:r>
          </a:p>
          <a:p>
            <a:endParaRPr lang="en-US" sz="2400" b="1" dirty="0" smtClean="0"/>
          </a:p>
          <a:p>
            <a:r>
              <a:rPr lang="en-US" sz="2200" b="1" dirty="0" smtClean="0"/>
              <a:t>“But if (and oh, what a big if) we could conceive in some warm little pond, with all sorts of ammonia and phosphoric salts, light, heat, electricity, etc., present, that a protein compound was chemically formed ready to undergo still more complex changes.”   </a:t>
            </a:r>
            <a:r>
              <a:rPr lang="en-US" sz="2200" b="1" i="1" dirty="0" smtClean="0">
                <a:solidFill>
                  <a:srgbClr val="FF0000"/>
                </a:solidFill>
              </a:rPr>
              <a:t>-The Life and Letters of Charles Darwin, p.202 (the parenthetic comment is his also)</a:t>
            </a:r>
            <a:endParaRPr lang="en-US" sz="2200" b="1" dirty="0">
              <a:solidFill>
                <a:srgbClr val="FF0000"/>
              </a:solidFill>
            </a:endParaRPr>
          </a:p>
        </p:txBody>
      </p:sp>
      <p:pic>
        <p:nvPicPr>
          <p:cNvPr id="54274" name="Picture 2" descr="http://www.fotosearch.com/bthumb/CSP/CSP092/k0922648.jpg"/>
          <p:cNvPicPr>
            <a:picLocks noChangeAspect="1" noChangeArrowheads="1"/>
          </p:cNvPicPr>
          <p:nvPr/>
        </p:nvPicPr>
        <p:blipFill>
          <a:blip r:embed="rId2" cstate="print"/>
          <a:srcRect/>
          <a:stretch>
            <a:fillRect/>
          </a:stretch>
        </p:blipFill>
        <p:spPr bwMode="auto">
          <a:xfrm>
            <a:off x="6400800" y="4698999"/>
            <a:ext cx="1828800" cy="2159001"/>
          </a:xfrm>
          <a:prstGeom prst="rect">
            <a:avLst/>
          </a:prstGeom>
          <a:noFill/>
        </p:spPr>
      </p:pic>
      <p:sp>
        <p:nvSpPr>
          <p:cNvPr id="7" name="Rounded Rectangular Callout 6"/>
          <p:cNvSpPr/>
          <p:nvPr/>
        </p:nvSpPr>
        <p:spPr>
          <a:xfrm>
            <a:off x="4495800" y="4572000"/>
            <a:ext cx="1752600" cy="1371600"/>
          </a:xfrm>
          <a:prstGeom prst="wedgeRoundRectCallout">
            <a:avLst>
              <a:gd name="adj1" fmla="val 49000"/>
              <a:gd name="adj2" fmla="val 7788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276" name="Picture 4" descr="http://www.fotosearch.com/bthumb/CSP/CSP150/k1509247.jpg"/>
          <p:cNvPicPr>
            <a:picLocks noChangeAspect="1" noChangeArrowheads="1"/>
          </p:cNvPicPr>
          <p:nvPr/>
        </p:nvPicPr>
        <p:blipFill>
          <a:blip r:embed="rId3" cstate="print"/>
          <a:srcRect/>
          <a:stretch>
            <a:fillRect/>
          </a:stretch>
        </p:blipFill>
        <p:spPr bwMode="auto">
          <a:xfrm>
            <a:off x="4876800" y="4724400"/>
            <a:ext cx="1009650" cy="1009651"/>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“The Truth Behind the Theory”</a:t>
            </a:r>
            <a:endParaRPr lang="en-US" sz="3600" b="1" i="1" dirty="0"/>
          </a:p>
        </p:txBody>
      </p:sp>
      <p:sp>
        <p:nvSpPr>
          <p:cNvPr id="4" name="TextBox 3"/>
          <p:cNvSpPr txBox="1"/>
          <p:nvPr/>
        </p:nvSpPr>
        <p:spPr>
          <a:xfrm>
            <a:off x="0" y="2057400"/>
            <a:ext cx="9144000" cy="4524315"/>
          </a:xfrm>
          <a:prstGeom prst="rect">
            <a:avLst/>
          </a:prstGeom>
          <a:noFill/>
        </p:spPr>
        <p:txBody>
          <a:bodyPr wrap="square" rtlCol="0">
            <a:spAutoFit/>
          </a:bodyPr>
          <a:lstStyle/>
          <a:p>
            <a:r>
              <a:rPr lang="en-US" sz="2400" b="1" dirty="0" smtClean="0"/>
              <a:t>The truth behind the “Primitive Environment” theory is that what is REALLY being taught is SPONTANEOUS GENERATION. This outdated theory has been disproven for over a century. Spontaneous Generation teaches that </a:t>
            </a:r>
            <a:r>
              <a:rPr lang="en-US" sz="2400" b="1" i="1" u="sng" dirty="0" smtClean="0">
                <a:solidFill>
                  <a:srgbClr val="FF0000"/>
                </a:solidFill>
              </a:rPr>
              <a:t>life came from non-living matter.</a:t>
            </a:r>
          </a:p>
          <a:p>
            <a:endParaRPr lang="en-US" sz="2400" b="1" dirty="0" smtClean="0"/>
          </a:p>
          <a:p>
            <a:r>
              <a:rPr lang="en-US" sz="2400" b="1" dirty="0" smtClean="0"/>
              <a:t>All evolutionists are vague and speculative on just what the atmosphere was like when life formed- they must be vague for there are no eyewitnesses nor verifiable data to follow.</a:t>
            </a:r>
          </a:p>
          <a:p>
            <a:endParaRPr lang="en-US" sz="2400" b="1" dirty="0" smtClean="0"/>
          </a:p>
          <a:p>
            <a:r>
              <a:rPr lang="en-US" sz="2400" b="1" dirty="0" smtClean="0"/>
              <a:t>Spontaneous generation is a Middle-Ages belief. People actually thought that fruit flies formed out of rotten fruit and mice formed from dirty piles of clothes.  This was disproven by true men of science.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Terms to Know</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sz="2400" b="1" dirty="0" smtClean="0"/>
              <a:t>Creationism- </a:t>
            </a:r>
            <a:r>
              <a:rPr lang="en-US" sz="2400" i="1" dirty="0" smtClean="0"/>
              <a:t>the belief that humanity, life, the Earth, and the universe were created by the direct and special act of Jehovah God.</a:t>
            </a:r>
          </a:p>
          <a:p>
            <a:r>
              <a:rPr lang="en-US" sz="2400" b="1" dirty="0" smtClean="0"/>
              <a:t>Evolutionism (Darwinism)- </a:t>
            </a:r>
            <a:r>
              <a:rPr lang="en-US" sz="2400" i="1" dirty="0" smtClean="0"/>
              <a:t>refers to a widely held 19th century belief that organisms (including humans) are intrinsically bound to improve themselves, and that changes are progressive and arise through inheritance of acquired characteristics. </a:t>
            </a:r>
          </a:p>
          <a:p>
            <a:r>
              <a:rPr lang="en-US" sz="2400" b="1" dirty="0" err="1" smtClean="0"/>
              <a:t>Uniformitarianism</a:t>
            </a:r>
            <a:r>
              <a:rPr lang="en-US" sz="2400" b="1" dirty="0" smtClean="0"/>
              <a:t>-</a:t>
            </a:r>
            <a:r>
              <a:rPr lang="en-US" sz="2400" dirty="0" smtClean="0"/>
              <a:t> </a:t>
            </a:r>
            <a:r>
              <a:rPr lang="en-US" sz="2400" i="1" dirty="0" smtClean="0"/>
              <a:t>the assumption that the natural processes that operated in the past are the same as those that can be observed operating in the present. Its methodology is frequently summarized as "the present is the key to the past," because it holds that all things continue as they were from the beginning of the world. (2 Peter 3:3-4)</a:t>
            </a:r>
            <a:endParaRPr lang="en-US" sz="2400" i="1" dirty="0"/>
          </a:p>
        </p:txBody>
      </p:sp>
      <p:pic>
        <p:nvPicPr>
          <p:cNvPr id="16388" name="Picture 4" descr="planet earth from space"/>
          <p:cNvPicPr>
            <a:picLocks noChangeAspect="1" noChangeArrowheads="1"/>
          </p:cNvPicPr>
          <p:nvPr/>
        </p:nvPicPr>
        <p:blipFill>
          <a:blip r:embed="rId2" cstate="print"/>
          <a:srcRect/>
          <a:stretch>
            <a:fillRect/>
          </a:stretch>
        </p:blipFill>
        <p:spPr bwMode="auto">
          <a:xfrm>
            <a:off x="7543800" y="0"/>
            <a:ext cx="1600200" cy="1600203"/>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“Instant Success Necessary”</a:t>
            </a:r>
            <a:endParaRPr lang="en-US" sz="3600" b="1" i="1" dirty="0"/>
          </a:p>
        </p:txBody>
      </p:sp>
      <p:sp>
        <p:nvSpPr>
          <p:cNvPr id="4" name="TextBox 3"/>
          <p:cNvSpPr txBox="1"/>
          <p:nvPr/>
        </p:nvSpPr>
        <p:spPr>
          <a:xfrm>
            <a:off x="0" y="2133600"/>
            <a:ext cx="9144000" cy="4401205"/>
          </a:xfrm>
          <a:prstGeom prst="rect">
            <a:avLst/>
          </a:prstGeom>
          <a:noFill/>
        </p:spPr>
        <p:txBody>
          <a:bodyPr wrap="square" rtlCol="0">
            <a:spAutoFit/>
          </a:bodyPr>
          <a:lstStyle/>
          <a:p>
            <a:r>
              <a:rPr lang="en-US" sz="2200" b="1" u="sng" dirty="0" smtClean="0"/>
              <a:t>Consider what would BE REQUIRED to happen if SPONTANEOUS GENERATION were to occur</a:t>
            </a:r>
            <a:r>
              <a:rPr lang="en-US" sz="2200" b="1" dirty="0" smtClean="0"/>
              <a:t>:</a:t>
            </a:r>
          </a:p>
          <a:p>
            <a:r>
              <a:rPr lang="en-US" sz="2200" b="1" dirty="0" smtClean="0"/>
              <a:t>If LIFE came from NON-LIFE, all the required elements would necessarily have to come together at the same exact moment in all parts of the newly formed, living organism. This includes-</a:t>
            </a:r>
          </a:p>
          <a:p>
            <a:r>
              <a:rPr lang="en-US" sz="2000" b="1" dirty="0" smtClean="0"/>
              <a:t>	</a:t>
            </a:r>
            <a:r>
              <a:rPr lang="en-US" sz="2000" b="1" i="1" dirty="0" smtClean="0">
                <a:solidFill>
                  <a:srgbClr val="FF0000"/>
                </a:solidFill>
              </a:rPr>
              <a:t>DNA and protein linking up into long, complicated strands of life-building 	code. In addition, thousands of other complex chemical compounds would 	have to combine within a few moments…ALL THIS…BY CHANCE.</a:t>
            </a:r>
          </a:p>
          <a:p>
            <a:r>
              <a:rPr lang="en-US" sz="2200" b="1" u="sng" dirty="0" smtClean="0"/>
              <a:t>Every vital organ would have to form INSTANTLY</a:t>
            </a:r>
            <a:r>
              <a:rPr lang="en-US" sz="2200" b="1" dirty="0" smtClean="0"/>
              <a:t> (heart, lungs, brain, excretory system, etc.). How long could a newly formed, living organism survive without a heart or brain? Unless EVERYTHING needed to produce life came together INSTANTLY, the organism would DIE. Therefore- the notion that this process took large amounts of time is inconceivable.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“The Experts Weigh In”</a:t>
            </a:r>
            <a:endParaRPr lang="en-US" sz="3600" b="1" i="1" dirty="0"/>
          </a:p>
        </p:txBody>
      </p:sp>
      <p:sp>
        <p:nvSpPr>
          <p:cNvPr id="4" name="TextBox 3"/>
          <p:cNvSpPr txBox="1"/>
          <p:nvPr/>
        </p:nvSpPr>
        <p:spPr>
          <a:xfrm>
            <a:off x="0" y="1828800"/>
            <a:ext cx="9144000" cy="4154984"/>
          </a:xfrm>
          <a:prstGeom prst="rect">
            <a:avLst/>
          </a:prstGeom>
          <a:noFill/>
        </p:spPr>
        <p:txBody>
          <a:bodyPr wrap="square" rtlCol="0">
            <a:spAutoFit/>
          </a:bodyPr>
          <a:lstStyle/>
          <a:p>
            <a:r>
              <a:rPr lang="en-US" sz="2400" b="1" dirty="0" smtClean="0"/>
              <a:t>Consider the following statements made by true scientists-</a:t>
            </a:r>
          </a:p>
          <a:p>
            <a:endParaRPr lang="en-US" sz="2400" b="1" dirty="0" smtClean="0"/>
          </a:p>
          <a:p>
            <a:r>
              <a:rPr lang="en-US" sz="2400" b="1" dirty="0" smtClean="0"/>
              <a:t>	</a:t>
            </a:r>
            <a:r>
              <a:rPr lang="en-US" sz="2400" b="1" dirty="0" smtClean="0">
                <a:solidFill>
                  <a:srgbClr val="FF0000"/>
                </a:solidFill>
              </a:rPr>
              <a:t>“Spontaneous generation is an illusion.” </a:t>
            </a:r>
            <a:r>
              <a:rPr lang="en-US" sz="2400" b="1" dirty="0" smtClean="0"/>
              <a:t>– </a:t>
            </a:r>
            <a:r>
              <a:rPr lang="en-US" sz="2400" b="1" i="1" dirty="0" smtClean="0"/>
              <a:t>Louis Pasteur (French 	chemist and microbiologist) </a:t>
            </a:r>
          </a:p>
          <a:p>
            <a:endParaRPr lang="en-US" sz="2400" b="1" i="1" dirty="0" smtClean="0"/>
          </a:p>
          <a:p>
            <a:r>
              <a:rPr lang="en-US" sz="2400" b="1" i="1" dirty="0" smtClean="0"/>
              <a:t>	</a:t>
            </a:r>
            <a:r>
              <a:rPr lang="en-US" sz="2400" b="1" i="1" dirty="0" smtClean="0">
                <a:solidFill>
                  <a:srgbClr val="FF0000"/>
                </a:solidFill>
              </a:rPr>
              <a:t>“What really matters, to start life, is the faculty of 	reproduction.” </a:t>
            </a:r>
            <a:r>
              <a:rPr lang="en-US" sz="2400" b="1" i="1" dirty="0" smtClean="0"/>
              <a:t>–G. </a:t>
            </a:r>
            <a:r>
              <a:rPr lang="en-US" sz="2400" b="1" i="1" dirty="0" err="1" smtClean="0"/>
              <a:t>Montalenti</a:t>
            </a:r>
            <a:r>
              <a:rPr lang="en-US" sz="2400" b="1" i="1" dirty="0" smtClean="0"/>
              <a:t> (Studies in the Philosophy of </a:t>
            </a:r>
          </a:p>
          <a:p>
            <a:r>
              <a:rPr lang="en-US" sz="2400" b="1" i="1" dirty="0" smtClean="0"/>
              <a:t>	Biology)</a:t>
            </a:r>
          </a:p>
          <a:p>
            <a:r>
              <a:rPr lang="en-US" sz="2400" b="1" i="1" dirty="0" smtClean="0"/>
              <a:t>	*In other words- even IF spontaneous generation were true, 	what good would ONE amoeba be if it had not the ability to 	divide and reproduce…the evolutionary chain would then snap!</a:t>
            </a:r>
            <a:endParaRPr lang="en-US" sz="2400" b="1" i="1" dirty="0"/>
          </a:p>
        </p:txBody>
      </p:sp>
      <p:pic>
        <p:nvPicPr>
          <p:cNvPr id="57346" name="Picture 2" descr="http://www.fotosearch.com/bthumb/DNV/DNV224/065c0602pm.jpg"/>
          <p:cNvPicPr>
            <a:picLocks noChangeAspect="1" noChangeArrowheads="1"/>
          </p:cNvPicPr>
          <p:nvPr/>
        </p:nvPicPr>
        <p:blipFill>
          <a:blip r:embed="rId2" cstate="print"/>
          <a:srcRect/>
          <a:stretch>
            <a:fillRect/>
          </a:stretch>
        </p:blipFill>
        <p:spPr bwMode="auto">
          <a:xfrm>
            <a:off x="7086600" y="0"/>
            <a:ext cx="2057400" cy="1875864"/>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“The Bible Truth About the Origin of Life”</a:t>
            </a:r>
            <a:endParaRPr lang="en-US" sz="3600" b="1" i="1" dirty="0"/>
          </a:p>
        </p:txBody>
      </p:sp>
      <p:sp>
        <p:nvSpPr>
          <p:cNvPr id="4" name="TextBox 3"/>
          <p:cNvSpPr txBox="1"/>
          <p:nvPr/>
        </p:nvSpPr>
        <p:spPr>
          <a:xfrm>
            <a:off x="0" y="1752600"/>
            <a:ext cx="9144000" cy="4524315"/>
          </a:xfrm>
          <a:prstGeom prst="rect">
            <a:avLst/>
          </a:prstGeom>
          <a:noFill/>
        </p:spPr>
        <p:txBody>
          <a:bodyPr wrap="square" rtlCol="0">
            <a:spAutoFit/>
          </a:bodyPr>
          <a:lstStyle/>
          <a:p>
            <a:r>
              <a:rPr lang="en-US" sz="2400" b="1" i="1" dirty="0" smtClean="0">
                <a:solidFill>
                  <a:srgbClr val="FF0000"/>
                </a:solidFill>
              </a:rPr>
              <a:t>“And God said, </a:t>
            </a:r>
            <a:r>
              <a:rPr lang="en-US" sz="2400" b="1" i="1" u="sng" dirty="0" smtClean="0">
                <a:solidFill>
                  <a:srgbClr val="FF0000"/>
                </a:solidFill>
              </a:rPr>
              <a:t>Let us make man</a:t>
            </a:r>
            <a:r>
              <a:rPr lang="en-US" sz="2400" b="1" i="1" dirty="0" smtClean="0">
                <a:solidFill>
                  <a:srgbClr val="FF0000"/>
                </a:solidFill>
              </a:rPr>
              <a:t> in our image, after our likeness: and let them have dominion over the fish of the sea, and over the fowl of the air, and over the cattle, and over all the earth, and over every creeping thing that </a:t>
            </a:r>
            <a:r>
              <a:rPr lang="en-US" sz="2400" b="1" i="1" dirty="0" err="1" smtClean="0">
                <a:solidFill>
                  <a:srgbClr val="FF0000"/>
                </a:solidFill>
              </a:rPr>
              <a:t>creepeth</a:t>
            </a:r>
            <a:r>
              <a:rPr lang="en-US" sz="2400" b="1" i="1" dirty="0" smtClean="0">
                <a:solidFill>
                  <a:srgbClr val="FF0000"/>
                </a:solidFill>
              </a:rPr>
              <a:t> upon the earth.” </a:t>
            </a:r>
            <a:r>
              <a:rPr lang="en-US" sz="2400" b="1" dirty="0" smtClean="0"/>
              <a:t>Genesis 1:26 </a:t>
            </a:r>
          </a:p>
          <a:p>
            <a:endParaRPr lang="en-US" sz="2400" b="1" dirty="0" smtClean="0"/>
          </a:p>
          <a:p>
            <a:r>
              <a:rPr lang="en-US" sz="2400" b="1" i="1" dirty="0" smtClean="0">
                <a:solidFill>
                  <a:srgbClr val="FF0000"/>
                </a:solidFill>
              </a:rPr>
              <a:t>“And the LORD God formed man of the dust of the ground, and breathed into his nostrils the breath of life; and man became a living soul.”</a:t>
            </a:r>
            <a:r>
              <a:rPr lang="en-US" sz="2400" b="1" dirty="0" smtClean="0"/>
              <a:t> Genesis 2:7 </a:t>
            </a:r>
          </a:p>
          <a:p>
            <a:endParaRPr lang="en-US" sz="2400" b="1" dirty="0" smtClean="0"/>
          </a:p>
          <a:p>
            <a:r>
              <a:rPr lang="en-US" sz="2400" b="1" dirty="0" smtClean="0"/>
              <a:t>Man was made complete by God in one moment of time. When God created man and woman, they were fully able to reproduce human life. The Biblical account clearly shows that LIFE springs from LIFE.</a:t>
            </a:r>
            <a:endParaRPr lang="en-US" sz="2400"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i="1" dirty="0" smtClean="0"/>
              <a:t>“Only God Could…”</a:t>
            </a:r>
            <a:endParaRPr lang="en-US" sz="3600" b="1" i="1" dirty="0"/>
          </a:p>
        </p:txBody>
      </p:sp>
      <p:sp>
        <p:nvSpPr>
          <p:cNvPr id="4" name="TextBox 3"/>
          <p:cNvSpPr txBox="1"/>
          <p:nvPr/>
        </p:nvSpPr>
        <p:spPr>
          <a:xfrm>
            <a:off x="0" y="838200"/>
            <a:ext cx="9144000" cy="5878532"/>
          </a:xfrm>
          <a:prstGeom prst="rect">
            <a:avLst/>
          </a:prstGeom>
          <a:noFill/>
        </p:spPr>
        <p:txBody>
          <a:bodyPr wrap="square" rtlCol="0">
            <a:spAutoFit/>
          </a:bodyPr>
          <a:lstStyle/>
          <a:p>
            <a:r>
              <a:rPr lang="en-US" sz="2400" b="1" i="1" dirty="0" smtClean="0"/>
              <a:t>Once we adopt, by faith in God’s Word, that man is the direct and special creation of God, several things make perfect sense.</a:t>
            </a:r>
          </a:p>
          <a:p>
            <a:endParaRPr lang="en-US" sz="2400" b="1" i="1" dirty="0" smtClean="0"/>
          </a:p>
          <a:p>
            <a:r>
              <a:rPr lang="en-US" sz="2400" b="1" dirty="0" smtClean="0"/>
              <a:t>-The Complexity of Man</a:t>
            </a:r>
          </a:p>
          <a:p>
            <a:r>
              <a:rPr lang="en-US" sz="2400" b="1" dirty="0" smtClean="0"/>
              <a:t>	</a:t>
            </a:r>
            <a:r>
              <a:rPr lang="en-US" sz="2000" b="1" dirty="0" smtClean="0"/>
              <a:t>An unborn child forms 15,000 new cells a minute for approximately 9 	months. Each cell is more complicated than a space shuttle. Imagine making 	15,000 space shuttles per minute by blind chance! Only God possesses this 	awesome creative power and wisdom.</a:t>
            </a:r>
          </a:p>
          <a:p>
            <a:r>
              <a:rPr lang="en-US" sz="2400" b="1" dirty="0" smtClean="0"/>
              <a:t>-The Distinction between the Brain &amp; the Mind</a:t>
            </a:r>
          </a:p>
          <a:p>
            <a:r>
              <a:rPr lang="en-US" sz="2400" b="1" dirty="0" smtClean="0"/>
              <a:t>	</a:t>
            </a:r>
            <a:r>
              <a:rPr lang="en-US" sz="2000" b="1" dirty="0" smtClean="0"/>
              <a:t>The brain is an organ consisting of electrical signals that control organ 	function and movement. However, the mind of man is immaterial (not 	visible). It is responsible for making decisions, emotions, feelings, etc. 	Getting to know a person is more than knowing height, weight, hair color, 	etc. To know a person involves a knowledge of their mind. (Phil. 2:5)</a:t>
            </a:r>
          </a:p>
          <a:p>
            <a:endParaRPr lang="en-US" sz="2000" b="1" dirty="0" smtClean="0"/>
          </a:p>
          <a:p>
            <a:pPr algn="ctr"/>
            <a:r>
              <a:rPr lang="en-US" sz="2800" b="1" dirty="0" smtClean="0">
                <a:solidFill>
                  <a:srgbClr val="FF0000"/>
                </a:solidFill>
              </a:rPr>
              <a:t>“I will praise thee; for I am fearfully and wonderfully made” </a:t>
            </a:r>
          </a:p>
          <a:p>
            <a:pPr algn="ctr"/>
            <a:r>
              <a:rPr lang="en-US" sz="2000" b="1" dirty="0" smtClean="0"/>
              <a:t>Psalms 139:14 </a:t>
            </a:r>
            <a:endParaRPr lang="en-US" sz="2000"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effectLst>
                  <a:outerShdw blurRad="38100" dist="38100" dir="2700000" algn="tl">
                    <a:srgbClr val="000000">
                      <a:alpha val="43137"/>
                    </a:srgbClr>
                  </a:outerShdw>
                </a:effectLst>
              </a:rPr>
              <a:t>DINOSAURS</a:t>
            </a:r>
            <a:endParaRPr lang="en-US" b="1" i="1" dirty="0">
              <a:effectLst>
                <a:outerShdw blurRad="38100" dist="38100" dir="2700000" algn="tl">
                  <a:srgbClr val="000000">
                    <a:alpha val="43137"/>
                  </a:srgbClr>
                </a:outerShdw>
              </a:effectLst>
            </a:endParaRPr>
          </a:p>
        </p:txBody>
      </p:sp>
      <p:sp>
        <p:nvSpPr>
          <p:cNvPr id="4" name="TextBox 3"/>
          <p:cNvSpPr txBox="1"/>
          <p:nvPr/>
        </p:nvSpPr>
        <p:spPr>
          <a:xfrm>
            <a:off x="0" y="1905000"/>
            <a:ext cx="9144000" cy="769441"/>
          </a:xfrm>
          <a:prstGeom prst="rect">
            <a:avLst/>
          </a:prstGeom>
          <a:noFill/>
        </p:spPr>
        <p:txBody>
          <a:bodyPr wrap="square" rtlCol="0">
            <a:spAutoFit/>
          </a:bodyPr>
          <a:lstStyle/>
          <a:p>
            <a:pPr algn="ctr"/>
            <a:r>
              <a:rPr lang="en-US" sz="4400" b="1" i="1" dirty="0" smtClean="0"/>
              <a:t>“A BIG Problem for Evolutionists”</a:t>
            </a:r>
            <a:r>
              <a:rPr lang="en-US" sz="4400" i="1" dirty="0" smtClean="0"/>
              <a:t> </a:t>
            </a:r>
            <a:endParaRPr lang="en-US" sz="4400" i="1" dirty="0"/>
          </a:p>
        </p:txBody>
      </p:sp>
      <p:pic>
        <p:nvPicPr>
          <p:cNvPr id="1028" name="Picture 4" descr="Click to view">
            <a:hlinkClick r:id="rId2"/>
          </p:cNvPr>
          <p:cNvPicPr>
            <a:picLocks noChangeAspect="1" noChangeArrowheads="1"/>
          </p:cNvPicPr>
          <p:nvPr/>
        </p:nvPicPr>
        <p:blipFill>
          <a:blip r:embed="rId3" cstate="print"/>
          <a:srcRect/>
          <a:stretch>
            <a:fillRect/>
          </a:stretch>
        </p:blipFill>
        <p:spPr bwMode="auto">
          <a:xfrm>
            <a:off x="2133600" y="3276600"/>
            <a:ext cx="4726323" cy="26670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“Why Study Dinosaurs”</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1828800"/>
            <a:ext cx="9144000" cy="4524315"/>
          </a:xfrm>
          <a:prstGeom prst="rect">
            <a:avLst/>
          </a:prstGeom>
          <a:noFill/>
        </p:spPr>
        <p:txBody>
          <a:bodyPr wrap="square" rtlCol="0">
            <a:spAutoFit/>
          </a:bodyPr>
          <a:lstStyle/>
          <a:p>
            <a:r>
              <a:rPr lang="en-US" sz="2400" b="1" dirty="0" smtClean="0"/>
              <a:t>You may be wondering what the study of dinosaurs has to do with CREATION vs. EVOLUTION. </a:t>
            </a:r>
          </a:p>
          <a:p>
            <a:endParaRPr lang="en-US" sz="2400" b="1" dirty="0" smtClean="0"/>
          </a:p>
          <a:p>
            <a:r>
              <a:rPr lang="en-US" sz="2400" b="1" dirty="0" smtClean="0"/>
              <a:t>Most secular scientists and paleontologists agree that dinosaurs lived on this earth about 140 million years ago. It is also believed by these same evolutionists that the dinosaurs died out approximately 65 million years ago. Of course, this is all speculation.</a:t>
            </a:r>
          </a:p>
          <a:p>
            <a:endParaRPr lang="en-US" sz="2400" b="1" dirty="0" smtClean="0"/>
          </a:p>
          <a:p>
            <a:r>
              <a:rPr lang="en-US" sz="2400" b="1" dirty="0" smtClean="0"/>
              <a:t>If, indeed, the scientists are right on when the dinosaurs lived-then the Bible cannot be right. You see, both views cannot be correct- there is only ONE truth! Therefore, a study like this, can actually strengthen our faith in the Lord’s Word.</a:t>
            </a:r>
          </a:p>
        </p:txBody>
      </p:sp>
      <p:pic>
        <p:nvPicPr>
          <p:cNvPr id="61442" name="Picture 2" descr="http://www.fotosearch.com/bthumb/UNC/UNC117/u15665421.jpg"/>
          <p:cNvPicPr>
            <a:picLocks noChangeAspect="1" noChangeArrowheads="1"/>
          </p:cNvPicPr>
          <p:nvPr/>
        </p:nvPicPr>
        <p:blipFill>
          <a:blip r:embed="rId2" cstate="print"/>
          <a:srcRect/>
          <a:stretch>
            <a:fillRect/>
          </a:stretch>
        </p:blipFill>
        <p:spPr bwMode="auto">
          <a:xfrm>
            <a:off x="7391400" y="152400"/>
            <a:ext cx="1495425" cy="1619251"/>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“Did Man Live with Dinosaurs?”</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1600200"/>
            <a:ext cx="9144000" cy="4154984"/>
          </a:xfrm>
          <a:prstGeom prst="rect">
            <a:avLst/>
          </a:prstGeom>
          <a:noFill/>
        </p:spPr>
        <p:txBody>
          <a:bodyPr wrap="square" rtlCol="0">
            <a:spAutoFit/>
          </a:bodyPr>
          <a:lstStyle/>
          <a:p>
            <a:r>
              <a:rPr lang="en-US" sz="2400" b="1" dirty="0" smtClean="0"/>
              <a:t>Evolutionary scientists tell us “NO.” They say that dinosaurs had already become extinct before ‘modern’ man came onto the scene.</a:t>
            </a:r>
          </a:p>
          <a:p>
            <a:endParaRPr lang="en-US" sz="2400" b="1" dirty="0" smtClean="0"/>
          </a:p>
          <a:p>
            <a:r>
              <a:rPr lang="en-US" sz="2400" b="1" dirty="0" smtClean="0"/>
              <a:t>However, the Bible believer says “YES!” There are evidences that show man and dinosaur lived on the earth at the same time.</a:t>
            </a:r>
          </a:p>
          <a:p>
            <a:endParaRPr lang="en-US" sz="2400" b="1" dirty="0" smtClean="0"/>
          </a:p>
          <a:p>
            <a:r>
              <a:rPr lang="en-US" sz="2400" b="1" dirty="0" smtClean="0"/>
              <a:t>In </a:t>
            </a:r>
            <a:r>
              <a:rPr lang="en-US" sz="2400" b="1" dirty="0" err="1" smtClean="0"/>
              <a:t>Glenrose</a:t>
            </a:r>
            <a:r>
              <a:rPr lang="en-US" sz="2400" b="1" dirty="0" smtClean="0"/>
              <a:t>, Texas, human and dinosaur footprints are found together. The imprints clearly show dinosaur prints stepping on man’s prints.</a:t>
            </a:r>
          </a:p>
          <a:p>
            <a:endParaRPr lang="en-US" sz="2400" b="1" dirty="0" smtClean="0"/>
          </a:p>
          <a:p>
            <a:r>
              <a:rPr lang="en-US" sz="2400" b="1" dirty="0" smtClean="0"/>
              <a:t>Multiple cave drawings have been found depicting </a:t>
            </a:r>
            <a:r>
              <a:rPr lang="en-US" sz="2400" b="1" dirty="0" err="1" smtClean="0"/>
              <a:t>recognizeable</a:t>
            </a:r>
            <a:r>
              <a:rPr lang="en-US" sz="2400" b="1" dirty="0" smtClean="0"/>
              <a:t> dinosaurs (called dragons) in earlier days.</a:t>
            </a:r>
            <a:endParaRPr lang="en-US" sz="2400" b="1" dirty="0"/>
          </a:p>
        </p:txBody>
      </p:sp>
      <p:pic>
        <p:nvPicPr>
          <p:cNvPr id="62466" name="Picture 2" descr="http://www.fotosearch.com/bthumb/UNC/UNC117/u10288331.jpg"/>
          <p:cNvPicPr>
            <a:picLocks noChangeAspect="1" noChangeArrowheads="1"/>
          </p:cNvPicPr>
          <p:nvPr/>
        </p:nvPicPr>
        <p:blipFill>
          <a:blip r:embed="rId2" cstate="print"/>
          <a:srcRect/>
          <a:stretch>
            <a:fillRect/>
          </a:stretch>
        </p:blipFill>
        <p:spPr bwMode="auto">
          <a:xfrm>
            <a:off x="5410200" y="5638800"/>
            <a:ext cx="3503337" cy="990600"/>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“What Did Dinosaurs Eat?”</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1066800"/>
            <a:ext cx="9144000" cy="5632311"/>
          </a:xfrm>
          <a:prstGeom prst="rect">
            <a:avLst/>
          </a:prstGeom>
          <a:noFill/>
        </p:spPr>
        <p:txBody>
          <a:bodyPr wrap="square" rtlCol="0">
            <a:spAutoFit/>
          </a:bodyPr>
          <a:lstStyle/>
          <a:p>
            <a:r>
              <a:rPr lang="en-US" sz="2400" b="1" dirty="0" smtClean="0"/>
              <a:t>To answer this question- we must remember that BEFORE the FLOOD, the dietary laws were very different than today.</a:t>
            </a:r>
          </a:p>
          <a:p>
            <a:endParaRPr lang="en-US" sz="2400" b="1" dirty="0" smtClean="0"/>
          </a:p>
          <a:p>
            <a:r>
              <a:rPr lang="en-US" sz="2400" b="1" i="1" dirty="0" smtClean="0">
                <a:solidFill>
                  <a:srgbClr val="FF0000"/>
                </a:solidFill>
              </a:rPr>
              <a:t>“And God said, Behold, I have given you every herb bearing seed, which is upon the face of all the earth, and every tree, in the which is the fruit of a tree yielding seed; to you it shall be for meat.  And to every beast of the earth, and to every fowl of the air, and to every thing that </a:t>
            </a:r>
            <a:r>
              <a:rPr lang="en-US" sz="2400" b="1" i="1" dirty="0" err="1" smtClean="0">
                <a:solidFill>
                  <a:srgbClr val="FF0000"/>
                </a:solidFill>
              </a:rPr>
              <a:t>creepeth</a:t>
            </a:r>
            <a:r>
              <a:rPr lang="en-US" sz="2400" b="1" i="1" dirty="0" smtClean="0">
                <a:solidFill>
                  <a:srgbClr val="FF0000"/>
                </a:solidFill>
              </a:rPr>
              <a:t> upon the earth, wherein there is life, I have given every green herb for meat: and it was so.”</a:t>
            </a:r>
            <a:r>
              <a:rPr lang="en-US" sz="2400" b="1" dirty="0" smtClean="0"/>
              <a:t> Genesis 1:29-30 </a:t>
            </a:r>
          </a:p>
          <a:p>
            <a:endParaRPr lang="en-US" sz="2400" b="1" dirty="0" smtClean="0"/>
          </a:p>
          <a:p>
            <a:r>
              <a:rPr lang="en-US" sz="2400" b="1" dirty="0" smtClean="0"/>
              <a:t>Before the flood, both MAN and DINOSAUR were vegetarians. This was not changed until later. </a:t>
            </a:r>
          </a:p>
          <a:p>
            <a:endParaRPr lang="en-US" sz="2400" b="1" dirty="0" smtClean="0"/>
          </a:p>
          <a:p>
            <a:r>
              <a:rPr lang="en-US" sz="2400" b="1" i="1" dirty="0" smtClean="0">
                <a:solidFill>
                  <a:srgbClr val="FF0000"/>
                </a:solidFill>
              </a:rPr>
              <a:t>“Every moving thing that </a:t>
            </a:r>
            <a:r>
              <a:rPr lang="en-US" sz="2400" b="1" i="1" dirty="0" err="1" smtClean="0">
                <a:solidFill>
                  <a:srgbClr val="FF0000"/>
                </a:solidFill>
              </a:rPr>
              <a:t>liveth</a:t>
            </a:r>
            <a:r>
              <a:rPr lang="en-US" sz="2400" b="1" i="1" dirty="0" smtClean="0">
                <a:solidFill>
                  <a:srgbClr val="FF0000"/>
                </a:solidFill>
              </a:rPr>
              <a:t> shall be meat for you; even as the green herb have I given you all things.”</a:t>
            </a:r>
            <a:r>
              <a:rPr lang="en-US" sz="2400" b="1" dirty="0" smtClean="0"/>
              <a:t> Genesis 9:3 </a:t>
            </a:r>
            <a:endParaRPr lang="en-US" sz="2400"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b="1" i="1" dirty="0" smtClean="0">
                <a:effectLst>
                  <a:outerShdw blurRad="38100" dist="38100" dir="2700000" algn="tl">
                    <a:srgbClr val="000000">
                      <a:alpha val="43137"/>
                    </a:srgbClr>
                  </a:outerShdw>
                </a:effectLst>
              </a:rPr>
              <a:t>“How Old are the Dinosaur Fossils?”</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685800"/>
            <a:ext cx="9144000" cy="4708981"/>
          </a:xfrm>
          <a:prstGeom prst="rect">
            <a:avLst/>
          </a:prstGeom>
          <a:noFill/>
        </p:spPr>
        <p:txBody>
          <a:bodyPr wrap="square" rtlCol="0">
            <a:spAutoFit/>
          </a:bodyPr>
          <a:lstStyle/>
          <a:p>
            <a:r>
              <a:rPr lang="en-US" sz="2400" b="1" dirty="0" smtClean="0"/>
              <a:t>The only way scientists have of guessing the age of dinosaurs is by the fossil record. Sometimes they use a test called “CARBON DATING” to determine how old a fossil is.</a:t>
            </a:r>
          </a:p>
          <a:p>
            <a:endParaRPr lang="en-US" sz="2400" b="1" dirty="0" smtClean="0"/>
          </a:p>
          <a:p>
            <a:r>
              <a:rPr lang="en-US" sz="2400" b="1" dirty="0" smtClean="0"/>
              <a:t>This, however, is not an accurate way to test the age of the bones. We KNOW that there are NO fossils on Earth more than 6,000 years old! </a:t>
            </a:r>
          </a:p>
          <a:p>
            <a:endParaRPr lang="en-US" sz="2400" b="1" dirty="0" smtClean="0"/>
          </a:p>
          <a:p>
            <a:r>
              <a:rPr lang="en-US" sz="2400" b="1" dirty="0" smtClean="0"/>
              <a:t>HOW DO WE KNOW THIS???</a:t>
            </a:r>
          </a:p>
          <a:p>
            <a:r>
              <a:rPr lang="en-US" sz="2000" b="1" i="1" dirty="0" smtClean="0">
                <a:solidFill>
                  <a:srgbClr val="FF0000"/>
                </a:solidFill>
              </a:rPr>
              <a:t>“Wherefore, as by one man sin entered into the world, and death by sin; and so death passed upon all men, for that all have sinned” </a:t>
            </a:r>
            <a:r>
              <a:rPr lang="en-US" sz="2000" b="1" dirty="0" smtClean="0"/>
              <a:t>Romans 5:12 </a:t>
            </a:r>
          </a:p>
          <a:p>
            <a:endParaRPr lang="en-US" sz="2000" b="1" dirty="0" smtClean="0"/>
          </a:p>
          <a:p>
            <a:r>
              <a:rPr lang="en-US" sz="2400" b="1" dirty="0" smtClean="0"/>
              <a:t>Nothing died before Adam &amp; Eve sinned! Seeing they lived only about 6,000 years ago- NO FOSSIL IS OLDER THAN THEY ARE!</a:t>
            </a:r>
            <a:endParaRPr lang="en-US" sz="2400" b="1" dirty="0"/>
          </a:p>
        </p:txBody>
      </p:sp>
      <p:pic>
        <p:nvPicPr>
          <p:cNvPr id="63492" name="Picture 4" descr="http://www.fotosearch.com/bthumb/ARP/ARP123/plntlgst.jpg"/>
          <p:cNvPicPr>
            <a:picLocks noChangeAspect="1" noChangeArrowheads="1"/>
          </p:cNvPicPr>
          <p:nvPr/>
        </p:nvPicPr>
        <p:blipFill>
          <a:blip r:embed="rId2" cstate="print"/>
          <a:srcRect/>
          <a:stretch>
            <a:fillRect/>
          </a:stretch>
        </p:blipFill>
        <p:spPr bwMode="auto">
          <a:xfrm>
            <a:off x="2819400" y="5334000"/>
            <a:ext cx="3249706" cy="1524000"/>
          </a:xfrm>
          <a:prstGeom prst="rect">
            <a:avLst/>
          </a:prstGeo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i="1" dirty="0" smtClean="0">
                <a:effectLst>
                  <a:outerShdw blurRad="38100" dist="38100" dir="2700000" algn="tl">
                    <a:srgbClr val="000000">
                      <a:alpha val="43137"/>
                    </a:srgbClr>
                  </a:outerShdw>
                </a:effectLst>
              </a:rPr>
              <a:t>“Were There Dinosaurs on the Ark?”</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2133600"/>
            <a:ext cx="9144000" cy="4524315"/>
          </a:xfrm>
          <a:prstGeom prst="rect">
            <a:avLst/>
          </a:prstGeom>
          <a:noFill/>
        </p:spPr>
        <p:txBody>
          <a:bodyPr wrap="square" rtlCol="0">
            <a:spAutoFit/>
          </a:bodyPr>
          <a:lstStyle/>
          <a:p>
            <a:r>
              <a:rPr lang="en-US" sz="2400" b="1" dirty="0" smtClean="0"/>
              <a:t>YES. Since God has not made any NEW animals since He rested on the seventh day, the dinosaurs must have been alive back in Noah’s time.</a:t>
            </a:r>
          </a:p>
          <a:p>
            <a:endParaRPr lang="en-US" sz="2400" b="1" dirty="0" smtClean="0"/>
          </a:p>
          <a:p>
            <a:r>
              <a:rPr lang="en-US" sz="2400" b="1" dirty="0" smtClean="0"/>
              <a:t>God gave this commandment concerning the animals that were on the earth. </a:t>
            </a:r>
            <a:r>
              <a:rPr lang="en-US" sz="2400" b="1" i="1" dirty="0" smtClean="0">
                <a:solidFill>
                  <a:srgbClr val="FF0000"/>
                </a:solidFill>
              </a:rPr>
              <a:t>“Of every clean beast thou </a:t>
            </a:r>
            <a:r>
              <a:rPr lang="en-US" sz="2400" b="1" i="1" dirty="0" err="1" smtClean="0">
                <a:solidFill>
                  <a:srgbClr val="FF0000"/>
                </a:solidFill>
              </a:rPr>
              <a:t>shalt</a:t>
            </a:r>
            <a:r>
              <a:rPr lang="en-US" sz="2400" b="1" i="1" dirty="0" smtClean="0">
                <a:solidFill>
                  <a:srgbClr val="FF0000"/>
                </a:solidFill>
              </a:rPr>
              <a:t> take to thee by sevens, the male and his female: and of beasts that are not clean by two, the male and his female.  Of fowls also of the air by sevens, the male and the female; to keep seed alive upon the face of all the earth.” </a:t>
            </a:r>
            <a:r>
              <a:rPr lang="en-US" sz="2400" b="1" dirty="0" smtClean="0"/>
              <a:t>Genesis 7:2-3</a:t>
            </a:r>
          </a:p>
          <a:p>
            <a:endParaRPr lang="en-US" sz="2400" b="1" dirty="0" smtClean="0"/>
          </a:p>
          <a:p>
            <a:r>
              <a:rPr lang="en-US" sz="2400" b="1" dirty="0" smtClean="0"/>
              <a:t>Noah most likely would have taken the younger species better suited for the journey and later reproduction (space saver). There were no “turf” wars on the Ark as no animal was a meat eater. </a:t>
            </a:r>
            <a:endParaRPr lang="en-US" sz="2400" b="1" dirty="0"/>
          </a:p>
        </p:txBody>
      </p:sp>
      <p:pic>
        <p:nvPicPr>
          <p:cNvPr id="65538" name="Picture 2" descr="http://www.fotosearch.com/bthumb/ARP/ARP123/noahsark.jpg"/>
          <p:cNvPicPr>
            <a:picLocks noChangeAspect="1" noChangeArrowheads="1"/>
          </p:cNvPicPr>
          <p:nvPr/>
        </p:nvPicPr>
        <p:blipFill>
          <a:blip r:embed="rId2" cstate="print"/>
          <a:srcRect/>
          <a:stretch>
            <a:fillRect/>
          </a:stretch>
        </p:blipFill>
        <p:spPr bwMode="auto">
          <a:xfrm>
            <a:off x="3048000" y="838200"/>
            <a:ext cx="2533650" cy="128173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dirty="0" smtClean="0">
                <a:effectLst>
                  <a:outerShdw blurRad="38100" dist="38100" dir="2700000" algn="tl">
                    <a:srgbClr val="000000">
                      <a:alpha val="43137"/>
                    </a:srgbClr>
                  </a:outerShdw>
                </a:effectLst>
              </a:rPr>
              <a:t>Evolutionary Problem #1- </a:t>
            </a:r>
            <a:br>
              <a:rPr lang="en-US" sz="3600" b="1" i="1" dirty="0" smtClean="0">
                <a:effectLst>
                  <a:outerShdw blurRad="38100" dist="38100" dir="2700000" algn="tl">
                    <a:srgbClr val="000000">
                      <a:alpha val="43137"/>
                    </a:srgbClr>
                  </a:outerShdw>
                </a:effectLst>
              </a:rPr>
            </a:br>
            <a:r>
              <a:rPr lang="en-US" sz="3600" b="1" i="1" dirty="0" smtClean="0">
                <a:effectLst>
                  <a:outerShdw blurRad="38100" dist="38100" dir="2700000" algn="tl">
                    <a:srgbClr val="000000">
                      <a:alpha val="43137"/>
                    </a:srgbClr>
                  </a:outerShdw>
                </a:effectLst>
              </a:rPr>
              <a:t>Age of the Earth</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sz="2400" b="1" dirty="0" smtClean="0"/>
              <a:t>Evolutionists have many unanswerable questions posed to them by Creationists. One of the most perplexing difficulties for the Evolutionists is to attempt to prove an old Earth. The Evolutionist needs an old Earth (several millions of years) in order to account for how slowly the evolutionary process occurs.  </a:t>
            </a:r>
          </a:p>
          <a:p>
            <a:pPr>
              <a:buNone/>
            </a:pPr>
            <a:r>
              <a:rPr lang="en-US" sz="2400" b="1" dirty="0" smtClean="0"/>
              <a:t>Evolutionists love to hide behind the ‘Old Earth’ </a:t>
            </a:r>
            <a:r>
              <a:rPr lang="en-US" sz="2400" b="1" u="sng" dirty="0" smtClean="0"/>
              <a:t>theory</a:t>
            </a:r>
            <a:r>
              <a:rPr lang="en-US" sz="2400" b="1" dirty="0" smtClean="0"/>
              <a:t> when asked why we are </a:t>
            </a:r>
            <a:r>
              <a:rPr lang="en-US" sz="2400" b="1" u="sng" dirty="0" smtClean="0"/>
              <a:t>NOT</a:t>
            </a:r>
            <a:r>
              <a:rPr lang="en-US" sz="2400" b="1" dirty="0" smtClean="0"/>
              <a:t> seeing evolutionary processes occurring today!</a:t>
            </a:r>
            <a:endParaRPr lang="en-US" sz="2400" b="1" dirty="0"/>
          </a:p>
        </p:txBody>
      </p:sp>
      <p:pic>
        <p:nvPicPr>
          <p:cNvPr id="17410" name="Picture 2" descr="http://thesimians.eu/default.aspx">
            <a:hlinkClick r:id="rId2"/>
          </p:cNvPr>
          <p:cNvPicPr>
            <a:picLocks noChangeAspect="1" noChangeArrowheads="1"/>
          </p:cNvPicPr>
          <p:nvPr/>
        </p:nvPicPr>
        <p:blipFill>
          <a:blip r:embed="rId3" cstate="print"/>
          <a:srcRect/>
          <a:stretch>
            <a:fillRect/>
          </a:stretch>
        </p:blipFill>
        <p:spPr bwMode="auto">
          <a:xfrm>
            <a:off x="6324600" y="4724400"/>
            <a:ext cx="1905000" cy="1905002"/>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i="1" dirty="0" smtClean="0">
                <a:effectLst>
                  <a:outerShdw blurRad="38100" dist="38100" dir="2700000" algn="tl">
                    <a:srgbClr val="000000">
                      <a:alpha val="43137"/>
                    </a:srgbClr>
                  </a:outerShdw>
                </a:effectLst>
              </a:rPr>
              <a:t>“Does the Bible Speak of Dinosaurs?”</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2703016"/>
            <a:ext cx="9144000" cy="3724096"/>
          </a:xfrm>
          <a:prstGeom prst="rect">
            <a:avLst/>
          </a:prstGeom>
          <a:noFill/>
        </p:spPr>
        <p:txBody>
          <a:bodyPr wrap="square" rtlCol="0">
            <a:spAutoFit/>
          </a:bodyPr>
          <a:lstStyle/>
          <a:p>
            <a:r>
              <a:rPr lang="en-US" sz="2400" b="1" dirty="0" smtClean="0"/>
              <a:t>There ARE references in Scripture that seem to speak of animals that correspond to what we know about dinosaurs.</a:t>
            </a:r>
          </a:p>
          <a:p>
            <a:endParaRPr lang="en-US" sz="2400" b="1" dirty="0" smtClean="0"/>
          </a:p>
          <a:p>
            <a:r>
              <a:rPr lang="en-US" sz="2400" b="1" dirty="0" smtClean="0"/>
              <a:t>BEHEMOTH- (Job 40:15-24) </a:t>
            </a:r>
          </a:p>
          <a:p>
            <a:endParaRPr lang="en-US" sz="2400" b="1" dirty="0" smtClean="0"/>
          </a:p>
          <a:p>
            <a:r>
              <a:rPr lang="en-US" sz="2400" b="1" dirty="0" smtClean="0"/>
              <a:t>LEVIATHAN- (Job 41:1-34)</a:t>
            </a:r>
          </a:p>
          <a:p>
            <a:endParaRPr lang="en-US" sz="2400" b="1" dirty="0" smtClean="0"/>
          </a:p>
          <a:p>
            <a:r>
              <a:rPr lang="en-US" sz="2400" b="1" dirty="0" smtClean="0"/>
              <a:t>DRAGONS- found 35x in KJB</a:t>
            </a:r>
          </a:p>
          <a:p>
            <a:pPr algn="ctr"/>
            <a:r>
              <a:rPr lang="en-US" sz="2200" b="1" i="1" dirty="0" smtClean="0"/>
              <a:t>A lack of detail and explanation here should not discourage the Bible student. The purpose of Scripture is not to educate us about animal life.</a:t>
            </a:r>
            <a:endParaRPr lang="en-US" sz="2200" b="1" i="1" dirty="0"/>
          </a:p>
        </p:txBody>
      </p:sp>
      <p:pic>
        <p:nvPicPr>
          <p:cNvPr id="66562" name="Picture 2" descr="http://www.fotosearch.com/bthumb/ARP/ARP115/Bible_2.jpg"/>
          <p:cNvPicPr>
            <a:picLocks noChangeAspect="1" noChangeArrowheads="1"/>
          </p:cNvPicPr>
          <p:nvPr/>
        </p:nvPicPr>
        <p:blipFill>
          <a:blip r:embed="rId2" cstate="print"/>
          <a:srcRect/>
          <a:stretch>
            <a:fillRect/>
          </a:stretch>
        </p:blipFill>
        <p:spPr bwMode="auto">
          <a:xfrm>
            <a:off x="2971800" y="990600"/>
            <a:ext cx="3067050" cy="1804147"/>
          </a:xfrm>
          <a:prstGeom prst="rect">
            <a:avLst/>
          </a:prstGeo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“How Did the Dinosaurs Die?”</a:t>
            </a:r>
            <a:endParaRPr lang="en-US" sz="3600" b="1" i="1" dirty="0">
              <a:effectLst>
                <a:outerShdw blurRad="38100" dist="38100" dir="2700000" algn="tl">
                  <a:srgbClr val="000000">
                    <a:alpha val="43137"/>
                  </a:srgbClr>
                </a:outerShdw>
              </a:effectLst>
            </a:endParaRPr>
          </a:p>
        </p:txBody>
      </p:sp>
      <p:sp>
        <p:nvSpPr>
          <p:cNvPr id="4" name="TextBox 3"/>
          <p:cNvSpPr txBox="1"/>
          <p:nvPr/>
        </p:nvSpPr>
        <p:spPr>
          <a:xfrm>
            <a:off x="0" y="1371600"/>
            <a:ext cx="9144000" cy="4154984"/>
          </a:xfrm>
          <a:prstGeom prst="rect">
            <a:avLst/>
          </a:prstGeom>
          <a:noFill/>
        </p:spPr>
        <p:txBody>
          <a:bodyPr wrap="square" rtlCol="0">
            <a:spAutoFit/>
          </a:bodyPr>
          <a:lstStyle/>
          <a:p>
            <a:r>
              <a:rPr lang="en-US" sz="2400" b="1" dirty="0" smtClean="0"/>
              <a:t>There has been much speculation here, however, applying the Biblical account of post-flood conditions and logic will give us insight.</a:t>
            </a:r>
          </a:p>
          <a:p>
            <a:r>
              <a:rPr lang="en-US" sz="2400" b="1" i="1" dirty="0" smtClean="0">
                <a:solidFill>
                  <a:srgbClr val="FF0000"/>
                </a:solidFill>
              </a:rPr>
              <a:t>-The canopy of water that encircled the Earth had fallen. Thus, more ultraviolet light permeated the atmosphere. Humans also begin dying sooner. This also led to less oxygen in the atmosphere. The massive dinosaurs would have required much oxygen to survive.</a:t>
            </a:r>
          </a:p>
          <a:p>
            <a:r>
              <a:rPr lang="en-US" sz="2400" b="1" i="1" dirty="0" smtClean="0">
                <a:solidFill>
                  <a:srgbClr val="002060"/>
                </a:solidFill>
              </a:rPr>
              <a:t>-Climate change occurred. Now, there were cold fronts and arctic weather. Snow, ice, and freezing temperatures contributed to the demise of these creatures.</a:t>
            </a:r>
          </a:p>
          <a:p>
            <a:r>
              <a:rPr lang="en-US" sz="2400" b="1" i="1" dirty="0" smtClean="0">
                <a:solidFill>
                  <a:schemeClr val="accent6">
                    <a:lumMod val="75000"/>
                  </a:schemeClr>
                </a:solidFill>
              </a:rPr>
              <a:t>-From early drawings, we learn that man now hunted the dinosaur for food. This also led to extinction (American buffalo).</a:t>
            </a:r>
            <a:endParaRPr lang="en-US" sz="2400" b="1" i="1" dirty="0">
              <a:solidFill>
                <a:schemeClr val="accent6">
                  <a:lumMod val="75000"/>
                </a:schemeClr>
              </a:solidFill>
            </a:endParaRPr>
          </a:p>
        </p:txBody>
      </p:sp>
      <p:pic>
        <p:nvPicPr>
          <p:cNvPr id="67586" name="Picture 2" descr="http://www.fotosearch.com/bthumb/UNC/UNC001/u19947754.jpg"/>
          <p:cNvPicPr>
            <a:picLocks noChangeAspect="1" noChangeArrowheads="1"/>
          </p:cNvPicPr>
          <p:nvPr/>
        </p:nvPicPr>
        <p:blipFill>
          <a:blip r:embed="rId2" cstate="print"/>
          <a:srcRect/>
          <a:stretch>
            <a:fillRect/>
          </a:stretch>
        </p:blipFill>
        <p:spPr bwMode="auto">
          <a:xfrm>
            <a:off x="7953375" y="5029200"/>
            <a:ext cx="1190625" cy="1619251"/>
          </a:xfrm>
          <a:prstGeom prst="rect">
            <a:avLst/>
          </a:prstGeom>
          <a:noFill/>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i="1" dirty="0" smtClean="0">
                <a:effectLst>
                  <a:outerShdw blurRad="38100" dist="38100" dir="2700000" algn="tl">
                    <a:srgbClr val="000000">
                      <a:alpha val="43137"/>
                    </a:srgbClr>
                  </a:outerShdw>
                </a:effectLst>
              </a:rPr>
              <a:t>“O LORD, how manifold are thy works! in wisdom hast thou made them all: the earth is full of thy riches.” Psalms 104:24 </a:t>
            </a:r>
            <a:endParaRPr lang="en-US" sz="2800" b="1" i="1" dirty="0">
              <a:effectLst>
                <a:outerShdw blurRad="38100" dist="38100" dir="2700000" algn="tl">
                  <a:srgbClr val="000000">
                    <a:alpha val="43137"/>
                  </a:srgbClr>
                </a:outerShdw>
              </a:effectLst>
            </a:endParaRPr>
          </a:p>
        </p:txBody>
      </p:sp>
      <p:pic>
        <p:nvPicPr>
          <p:cNvPr id="68610" name="Picture 2" descr="http://www.fotosearch.com/bthumb/CSP/CSP153/k1532359.jpg"/>
          <p:cNvPicPr>
            <a:picLocks noChangeAspect="1" noChangeArrowheads="1"/>
          </p:cNvPicPr>
          <p:nvPr/>
        </p:nvPicPr>
        <p:blipFill>
          <a:blip r:embed="rId2" cstate="print"/>
          <a:srcRect/>
          <a:stretch>
            <a:fillRect/>
          </a:stretch>
        </p:blipFill>
        <p:spPr bwMode="auto">
          <a:xfrm>
            <a:off x="1600200" y="2209800"/>
            <a:ext cx="6365321" cy="4343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effectLst>
                  <a:outerShdw blurRad="38100" dist="38100" dir="2700000" algn="tl">
                    <a:srgbClr val="000000">
                      <a:alpha val="43137"/>
                    </a:srgbClr>
                  </a:outerShdw>
                </a:effectLst>
              </a:rPr>
              <a:t>Evolutionary Problem #1- </a:t>
            </a:r>
            <a:br>
              <a:rPr lang="en-US"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Age of the Earth (cont’d)</a:t>
            </a:r>
            <a:endParaRPr lang="en-US" dirty="0"/>
          </a:p>
        </p:txBody>
      </p:sp>
      <p:sp>
        <p:nvSpPr>
          <p:cNvPr id="3" name="Content Placeholder 2"/>
          <p:cNvSpPr>
            <a:spLocks noGrp="1"/>
          </p:cNvSpPr>
          <p:nvPr>
            <p:ph idx="1"/>
          </p:nvPr>
        </p:nvSpPr>
        <p:spPr/>
        <p:txBody>
          <a:bodyPr>
            <a:normAutofit/>
          </a:bodyPr>
          <a:lstStyle/>
          <a:p>
            <a:pPr>
              <a:buNone/>
            </a:pPr>
            <a:r>
              <a:rPr lang="en-US" sz="2400" b="1" dirty="0" smtClean="0"/>
              <a:t>Any  serious Bible student knows that the Scriptures only allow for approximately 6,000 to 7,500 years as an age for our Earth. This is done by tracing the genealogies found in both Old and New Testaments. (Luke 3:23-28)</a:t>
            </a:r>
          </a:p>
          <a:p>
            <a:pPr>
              <a:buNone/>
            </a:pPr>
            <a:r>
              <a:rPr lang="en-US" sz="2400" b="1" dirty="0" smtClean="0"/>
              <a:t>Therefore, a serious GAP is seen between Biblical Truth and “Scientific” theory. (1 Tim. 6:20) </a:t>
            </a:r>
            <a:r>
              <a:rPr lang="en-US" sz="2400" b="1" i="1" dirty="0" smtClean="0"/>
              <a:t>“science falsely so called”</a:t>
            </a:r>
          </a:p>
          <a:p>
            <a:pPr>
              <a:buNone/>
            </a:pPr>
            <a:endParaRPr lang="en-US" sz="2400" b="1" i="1" dirty="0"/>
          </a:p>
        </p:txBody>
      </p:sp>
      <p:pic>
        <p:nvPicPr>
          <p:cNvPr id="18434" name="Picture 2" descr="http://www.fotosearch.com/bthumb/CSP/CSP113/k1137970.jpg"/>
          <p:cNvPicPr>
            <a:picLocks noChangeAspect="1" noChangeArrowheads="1"/>
          </p:cNvPicPr>
          <p:nvPr/>
        </p:nvPicPr>
        <p:blipFill>
          <a:blip r:embed="rId2" cstate="print"/>
          <a:srcRect/>
          <a:stretch>
            <a:fillRect/>
          </a:stretch>
        </p:blipFill>
        <p:spPr bwMode="auto">
          <a:xfrm>
            <a:off x="3124200" y="4038600"/>
            <a:ext cx="2631279" cy="2438400"/>
          </a:xfrm>
          <a:prstGeom prst="rect">
            <a:avLst/>
          </a:prstGeom>
          <a:noFill/>
        </p:spPr>
      </p:pic>
      <p:pic>
        <p:nvPicPr>
          <p:cNvPr id="18442" name="Picture 10" descr="http://www.fotosearch.com/bthumb/CSP/CSP087/k0871601.jpg"/>
          <p:cNvPicPr>
            <a:picLocks noChangeAspect="1" noChangeArrowheads="1"/>
          </p:cNvPicPr>
          <p:nvPr/>
        </p:nvPicPr>
        <p:blipFill>
          <a:blip r:embed="rId3" cstate="print"/>
          <a:srcRect/>
          <a:stretch>
            <a:fillRect/>
          </a:stretch>
        </p:blipFill>
        <p:spPr bwMode="auto">
          <a:xfrm>
            <a:off x="228600" y="304800"/>
            <a:ext cx="838200" cy="1113235"/>
          </a:xfrm>
          <a:prstGeom prst="rect">
            <a:avLst/>
          </a:prstGeom>
          <a:noFill/>
        </p:spPr>
      </p:pic>
      <p:pic>
        <p:nvPicPr>
          <p:cNvPr id="18444" name="Picture 12" descr="http://www.fotosearch.com/bthumb/CSP/CSP087/k0871601.jpg"/>
          <p:cNvPicPr>
            <a:picLocks noChangeAspect="1" noChangeArrowheads="1"/>
          </p:cNvPicPr>
          <p:nvPr/>
        </p:nvPicPr>
        <p:blipFill>
          <a:blip r:embed="rId3" cstate="print"/>
          <a:srcRect/>
          <a:stretch>
            <a:fillRect/>
          </a:stretch>
        </p:blipFill>
        <p:spPr bwMode="auto">
          <a:xfrm>
            <a:off x="7620000" y="5029200"/>
            <a:ext cx="1219200" cy="1619251"/>
          </a:xfrm>
          <a:prstGeom prst="rect">
            <a:avLst/>
          </a:prstGeom>
          <a:noFill/>
        </p:spPr>
      </p:pic>
      <p:pic>
        <p:nvPicPr>
          <p:cNvPr id="18446" name="Picture 14" descr="http://www.fotosearch.com/bthumb/CSP/CSP087/k0871601.jpg"/>
          <p:cNvPicPr>
            <a:picLocks noChangeAspect="1" noChangeArrowheads="1"/>
          </p:cNvPicPr>
          <p:nvPr/>
        </p:nvPicPr>
        <p:blipFill>
          <a:blip r:embed="rId3" cstate="print"/>
          <a:srcRect/>
          <a:stretch>
            <a:fillRect/>
          </a:stretch>
        </p:blipFill>
        <p:spPr bwMode="auto">
          <a:xfrm>
            <a:off x="1447800" y="4648200"/>
            <a:ext cx="762000" cy="101203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Embarrassing Discoveries…</a:t>
            </a:r>
            <a:endParaRPr lang="en-US"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2400" b="1" dirty="0" smtClean="0"/>
              <a:t>In their never ending pursuit of evidence , evolutionists  have, at times, made discoveries that actually damaged their theory and upheld the Genesis account.</a:t>
            </a:r>
          </a:p>
          <a:p>
            <a:pPr>
              <a:buFont typeface="Wingdings" pitchFamily="2" charset="2"/>
              <a:buChar char="v"/>
            </a:pPr>
            <a:r>
              <a:rPr lang="en-US" sz="2400" b="1" dirty="0" smtClean="0"/>
              <a:t>MOON DUST</a:t>
            </a:r>
            <a:br>
              <a:rPr lang="en-US" sz="2400" b="1" dirty="0" smtClean="0"/>
            </a:br>
            <a:r>
              <a:rPr lang="en-US" sz="2000" dirty="0" smtClean="0"/>
              <a:t>Prior to our landing on the moon, scientists theorized that the moon’s surface could not be navigated due to the ‘fact’ that it was covered with several miles of dust. This deduction was based on the observation that the sun’s rays destroyed the surface layer of rock and turned it into dust at the rate of a few ten-thousandths of an inch per year. If this were true, it would prove the Earth to be millions, if not billions of years old </a:t>
            </a:r>
            <a:r>
              <a:rPr lang="en-US" sz="2000" i="1" dirty="0" smtClean="0">
                <a:solidFill>
                  <a:srgbClr val="FF0000"/>
                </a:solidFill>
              </a:rPr>
              <a:t>(5 to 10 billion years would produce 20-60 miles of dust!) </a:t>
            </a:r>
            <a:r>
              <a:rPr lang="en-US" sz="2000" dirty="0" smtClean="0"/>
              <a:t>Much to their disappointment, an unmanned rover showed only </a:t>
            </a:r>
            <a:r>
              <a:rPr lang="en-US" sz="2000" b="1" dirty="0" smtClean="0">
                <a:solidFill>
                  <a:srgbClr val="FF0000"/>
                </a:solidFill>
              </a:rPr>
              <a:t>¾ of an inch </a:t>
            </a:r>
            <a:r>
              <a:rPr lang="en-US" sz="2000" dirty="0" smtClean="0"/>
              <a:t>of dirt on the lunar surface! If this ultra-violet process occurred at 1 inch every 10,000 years- our moon can only be </a:t>
            </a:r>
            <a:r>
              <a:rPr lang="en-US" sz="2000" b="1" dirty="0" smtClean="0">
                <a:solidFill>
                  <a:srgbClr val="FF0000"/>
                </a:solidFill>
              </a:rPr>
              <a:t>6,000-8,000</a:t>
            </a:r>
            <a:r>
              <a:rPr lang="en-US" sz="2000" dirty="0" smtClean="0"/>
              <a:t> years old!</a:t>
            </a:r>
            <a:endParaRPr lang="en-US" sz="2000" b="1" i="1" dirty="0">
              <a:solidFill>
                <a:srgbClr val="FF0000"/>
              </a:solidFill>
            </a:endParaRPr>
          </a:p>
        </p:txBody>
      </p:sp>
      <p:pic>
        <p:nvPicPr>
          <p:cNvPr id="19458" name="Picture 2" descr="http://www.allfreeclipart.com/smiley/smile15.gif"/>
          <p:cNvPicPr>
            <a:picLocks noChangeAspect="1" noChangeArrowheads="1"/>
          </p:cNvPicPr>
          <p:nvPr/>
        </p:nvPicPr>
        <p:blipFill>
          <a:blip r:embed="rId2" cstate="print"/>
          <a:srcRect/>
          <a:stretch>
            <a:fillRect/>
          </a:stretch>
        </p:blipFill>
        <p:spPr bwMode="auto">
          <a:xfrm>
            <a:off x="152400" y="228600"/>
            <a:ext cx="1323975" cy="107683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effectLst>
                  <a:outerShdw blurRad="38100" dist="38100" dir="2700000" algn="tl">
                    <a:srgbClr val="000000">
                      <a:alpha val="43137"/>
                    </a:srgbClr>
                  </a:outerShdw>
                </a:effectLst>
              </a:rPr>
              <a:t>Embarrassing Discoveries…</a:t>
            </a:r>
            <a:endParaRPr lang="en-US" sz="3600" dirty="0"/>
          </a:p>
        </p:txBody>
      </p:sp>
      <p:sp>
        <p:nvSpPr>
          <p:cNvPr id="3" name="Content Placeholder 2"/>
          <p:cNvSpPr>
            <a:spLocks noGrp="1"/>
          </p:cNvSpPr>
          <p:nvPr>
            <p:ph idx="1"/>
          </p:nvPr>
        </p:nvSpPr>
        <p:spPr>
          <a:xfrm>
            <a:off x="457200" y="1219200"/>
            <a:ext cx="8229600" cy="4906963"/>
          </a:xfrm>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Font typeface="Wingdings" pitchFamily="2" charset="2"/>
              <a:buChar char="v"/>
            </a:pPr>
            <a:r>
              <a:rPr lang="en-US" sz="2600" b="1" dirty="0" smtClean="0"/>
              <a:t>TRILOBITE   						        A now extinct arthropod that scientists claim lived 250 million years ago </a:t>
            </a:r>
            <a:r>
              <a:rPr lang="en-US" sz="2600" b="1" i="1" u="sng" dirty="0" smtClean="0"/>
              <a:t>before</a:t>
            </a:r>
            <a:r>
              <a:rPr lang="en-US" sz="2600" b="1" dirty="0" smtClean="0"/>
              <a:t> mankind</a:t>
            </a:r>
            <a:endParaRPr lang="en-US" sz="2600" b="1" dirty="0"/>
          </a:p>
        </p:txBody>
      </p:sp>
      <p:pic>
        <p:nvPicPr>
          <p:cNvPr id="20482" name="Picture 2" descr="Asaphus kowalewskii">
            <a:hlinkClick r:id="rId2" tooltip="Asaphus kowalewskii"/>
          </p:cNvPr>
          <p:cNvPicPr>
            <a:picLocks noChangeAspect="1" noChangeArrowheads="1"/>
          </p:cNvPicPr>
          <p:nvPr/>
        </p:nvPicPr>
        <p:blipFill>
          <a:blip r:embed="rId3" cstate="print"/>
          <a:srcRect/>
          <a:stretch>
            <a:fillRect/>
          </a:stretch>
        </p:blipFill>
        <p:spPr bwMode="auto">
          <a:xfrm>
            <a:off x="2133600" y="1905000"/>
            <a:ext cx="4368797" cy="2895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553200"/>
          </a:xfrm>
        </p:spPr>
        <p:txBody>
          <a:bodyPr>
            <a:normAutofit/>
          </a:bodyPr>
          <a:lstStyle/>
          <a:p>
            <a:pPr algn="l"/>
            <a:r>
              <a:rPr lang="en-US" sz="2400" b="1" dirty="0" smtClean="0"/>
              <a:t>On June 1, 1968, evolutionist and atheist William J. Meister went on a fossil search for these ‘ancient’ creatures to prove the widely accepted theory. Instead, he found fossils in Utah that revealed HUMAN footprints in the same rocks as the TRILOBITE! In some cases, the footprints were stepping ON the trilobites.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As if this wasn’t damaging enough- one rock showed the human footprints as wearing SANDALS!  This smoking gun was found in the CAMBRIAN strata, the lowest level of strata in the world. This showed that in the earliest ages of our world, humans were highly civilized and not barbaric apes! Mr. Meister was so impressed that he became a Christian and championed the cause of defending CREATIONISM!</a:t>
            </a:r>
            <a:endParaRPr lang="en-US" sz="2400" b="1" dirty="0"/>
          </a:p>
        </p:txBody>
      </p:sp>
      <p:pic>
        <p:nvPicPr>
          <p:cNvPr id="21508" name="Picture 4" descr="http://www.fotosearch.com/bthumb/LIQ/LIQ108/vl0003b057.jpg"/>
          <p:cNvPicPr>
            <a:picLocks noChangeAspect="1" noChangeArrowheads="1"/>
          </p:cNvPicPr>
          <p:nvPr/>
        </p:nvPicPr>
        <p:blipFill>
          <a:blip r:embed="rId2" cstate="print"/>
          <a:srcRect/>
          <a:stretch>
            <a:fillRect/>
          </a:stretch>
        </p:blipFill>
        <p:spPr bwMode="auto">
          <a:xfrm rot="4130754">
            <a:off x="4025029" y="1607423"/>
            <a:ext cx="916691" cy="288588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1291</TotalTime>
  <Words>3798</Words>
  <Application>Microsoft Office PowerPoint</Application>
  <PresentationFormat>On-screen Show (4:3)</PresentationFormat>
  <Paragraphs>245</Paragraphs>
  <Slides>52</Slides>
  <Notes>2</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In the Beginning…God</vt:lpstr>
      <vt:lpstr>Why study Biblical Creationism?</vt:lpstr>
      <vt:lpstr>The Foundations of Creationism</vt:lpstr>
      <vt:lpstr>Terms to Know</vt:lpstr>
      <vt:lpstr>Evolutionary Problem #1-  Age of the Earth</vt:lpstr>
      <vt:lpstr>Evolutionary Problem #1-  Age of the Earth (cont’d)</vt:lpstr>
      <vt:lpstr>Embarrassing Discoveries…</vt:lpstr>
      <vt:lpstr>Embarrassing Discoveries…</vt:lpstr>
      <vt:lpstr>On June 1, 1968, evolutionist and atheist William J. Meister went on a fossil search for these ‘ancient’ creatures to prove the widely accepted theory. Instead, he found fossils in Utah that revealed HUMAN footprints in the same rocks as the TRILOBITE! In some cases, the footprints were stepping ON the trilobites.      As if this wasn’t damaging enough- one rock showed the human footprints as wearing SANDALS!  This smoking gun was found in the CAMBRIAN strata, the lowest level of strata in the world. This showed that in the earliest ages of our world, humans were highly civilized and not barbaric apes! Mr. Meister was so impressed that he became a Christian and championed the cause of defending CREATIONISM!</vt:lpstr>
      <vt:lpstr>Embarrassing Discoveries…</vt:lpstr>
      <vt:lpstr>This mystery was solved in May of 1980. Just after the eruption of Mt. Saint Helens, a survey was made of nearby Spirit Lake. Many, many vertical tree trunks were found floating in the lake proving that a catastrophe could indeed very quickly lay down several layers of sediment  thus trapping the trees. As Bible-believers, we know of just such a catastrophe… </vt:lpstr>
      <vt:lpstr>Evolution is a RELIGIOUS movement!</vt:lpstr>
      <vt:lpstr>Evolutionary thinking leads to Atheism</vt:lpstr>
      <vt:lpstr>Evolutionary thinking leads to Amorality </vt:lpstr>
      <vt:lpstr>Evolutionary thinking leads to Amorality </vt:lpstr>
      <vt:lpstr>Evolutionary thinking robs man of his Uniqueness</vt:lpstr>
      <vt:lpstr>“The Heavens Declare the Glory of God”</vt:lpstr>
      <vt:lpstr>“The Heavens Declare the Glory of God”</vt:lpstr>
      <vt:lpstr>“Its All About Motive”</vt:lpstr>
      <vt:lpstr>“A Word from the Experts?”</vt:lpstr>
      <vt:lpstr>“What the Real Experts Have to Say”</vt:lpstr>
      <vt:lpstr>“World Views”</vt:lpstr>
      <vt:lpstr>“Questions from the Heart”</vt:lpstr>
      <vt:lpstr>“Questions from the Heart”</vt:lpstr>
      <vt:lpstr>“Questions from the Heart”</vt:lpstr>
      <vt:lpstr>“Questions from the Heart”</vt:lpstr>
      <vt:lpstr>“Reaping the Whirlwind”</vt:lpstr>
      <vt:lpstr>COSMOLOGY</vt:lpstr>
      <vt:lpstr>Cosmology is the study of the Universe including its origin, age, and mankind’s relationship to it. </vt:lpstr>
      <vt:lpstr>In secular ‘science,’ the most widely-held theory concerning the Origin of the Universe is the  BIG BANG THEORY-</vt:lpstr>
      <vt:lpstr>A Visual Representation of the  BIG BANG and its effects</vt:lpstr>
      <vt:lpstr>“A Multitude of Problems with the BIG BANG Theory”</vt:lpstr>
      <vt:lpstr>“A Multitude of Problems with the BIG BANG Theory”</vt:lpstr>
      <vt:lpstr>“A Multitude of Problems with the BIG BANG Theory”</vt:lpstr>
      <vt:lpstr>PowerPoint Presentation</vt:lpstr>
      <vt:lpstr>PRIMITIVE   ENVIRONMENT</vt:lpstr>
      <vt:lpstr>“Evolution’s Explanation of Origin”</vt:lpstr>
      <vt:lpstr>“From the Horse’s Mouth”</vt:lpstr>
      <vt:lpstr>“The Truth Behind the Theory”</vt:lpstr>
      <vt:lpstr>“Instant Success Necessary”</vt:lpstr>
      <vt:lpstr>“The Experts Weigh In”</vt:lpstr>
      <vt:lpstr>“The Bible Truth About the Origin of Life”</vt:lpstr>
      <vt:lpstr>“Only God Could…”</vt:lpstr>
      <vt:lpstr>DINOSAURS</vt:lpstr>
      <vt:lpstr>“Why Study Dinosaurs”</vt:lpstr>
      <vt:lpstr>“Did Man Live with Dinosaurs?”</vt:lpstr>
      <vt:lpstr>“What Did Dinosaurs Eat?”</vt:lpstr>
      <vt:lpstr>“How Old are the Dinosaur Fossils?”</vt:lpstr>
      <vt:lpstr>“Were There Dinosaurs on the Ark?”</vt:lpstr>
      <vt:lpstr>“Does the Bible Speak of Dinosaurs?”</vt:lpstr>
      <vt:lpstr>“How Did the Dinosaurs Die?”</vt:lpstr>
      <vt:lpstr>“O LORD, how manifold are thy works! in wisdom hast thou made them all: the earth is full of thy riches.” Psalms 104:24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Beginning…God</dc:title>
  <dc:creator>Brad Ingram</dc:creator>
  <cp:lastModifiedBy>Pastor</cp:lastModifiedBy>
  <cp:revision>150</cp:revision>
  <dcterms:created xsi:type="dcterms:W3CDTF">2009-02-18T01:17:00Z</dcterms:created>
  <dcterms:modified xsi:type="dcterms:W3CDTF">2012-09-25T04:00:24Z</dcterms:modified>
</cp:coreProperties>
</file>